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1"/>
  </p:notesMasterIdLst>
  <p:handoutMasterIdLst>
    <p:handoutMasterId r:id="rId12"/>
  </p:handoutMasterIdLst>
  <p:sldIdLst>
    <p:sldId id="256" r:id="rId2"/>
    <p:sldId id="257" r:id="rId3"/>
    <p:sldId id="261" r:id="rId4"/>
    <p:sldId id="284" r:id="rId5"/>
    <p:sldId id="285" r:id="rId6"/>
    <p:sldId id="286" r:id="rId7"/>
    <p:sldId id="259" r:id="rId8"/>
    <p:sldId id="287" r:id="rId9"/>
    <p:sldId id="280" r:id="rId10"/>
  </p:sldIdLst>
  <p:sldSz cx="9144000" cy="5143500" type="screen16x9"/>
  <p:notesSz cx="6858000" cy="9144000"/>
  <p:embeddedFontLst>
    <p:embeddedFont>
      <p:font typeface="Tinos" panose="020B0604020202020204" charset="0"/>
      <p:regular r:id="rId13"/>
      <p:bold r:id="rId14"/>
      <p:italic r:id="rId15"/>
      <p:boldItalic r:id="rId16"/>
    </p:embeddedFont>
    <p:embeddedFont>
      <p:font typeface="Oswald" panose="020B0604020202020204" charset="0"/>
      <p:regular r:id="rId17"/>
      <p:bold r:id="rId18"/>
    </p:embeddedFont>
    <p:embeddedFont>
      <p:font typeface="Comic Sans MS" panose="030F0702030302020204" pitchFamily="66"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43DBBBD-566A-4D60-8D54-D00433CC3CEF}">
  <a:tblStyle styleId="{243DBBBD-566A-4D60-8D54-D00433CC3CEF}"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54" y="102"/>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5A521A-6568-4E10-B9B4-AB7EC6408D33}" type="datetimeFigureOut">
              <a:rPr lang="en-US" smtClean="0"/>
              <a:t>3/30/2022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smtClean="0"/>
              <a:t>© 2022 The Regents of the University of Michigan</a:t>
            </a: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EF3F34-00A5-4ECD-BB7D-5934F879E1BE}" type="slidenum">
              <a:rPr lang="en-US" smtClean="0"/>
              <a:t>‹#›</a:t>
            </a:fld>
            <a:endParaRPr lang="en-US"/>
          </a:p>
        </p:txBody>
      </p:sp>
    </p:spTree>
    <p:extLst>
      <p:ext uri="{BB962C8B-B14F-4D97-AF65-F5344CB8AC3E}">
        <p14:creationId xmlns:p14="http://schemas.microsoft.com/office/powerpoint/2010/main" val="332622360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
        <p:nvSpPr>
          <p:cNvPr id="2" name="Slide Number Placeholder 1"/>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B7F9B9-F1F9-46C1-BFF6-06D4C680F9F3}" type="slidenum">
              <a:rPr lang="en-US" smtClean="0"/>
              <a:t>‹#›</a:t>
            </a:fld>
            <a:endParaRPr lang="en-US"/>
          </a:p>
        </p:txBody>
      </p:sp>
    </p:spTree>
  </p:cSld>
  <p:clrMap bg1="lt1" tx1="dk1" bg2="dk2" tx2="lt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399" cy="4114800"/>
          </a:xfrm>
          <a:prstGeom prst="rect">
            <a:avLst/>
          </a:prstGeom>
          <a:ln>
            <a:solidFill>
              <a:schemeClr val="tx1"/>
            </a:solidFill>
          </a:ln>
        </p:spPr>
        <p:txBody>
          <a:bodyPr lIns="91425" tIns="91425" rIns="91425" bIns="91425" anchor="t" anchorCtr="0">
            <a:noAutofit/>
          </a:bodyPr>
          <a:lstStyle/>
          <a:p>
            <a:pPr lvl="0" algn="ctr">
              <a:lnSpc>
                <a:spcPct val="90000"/>
              </a:lnSpc>
              <a:buClr>
                <a:schemeClr val="dk1"/>
              </a:buClr>
              <a:buSzPct val="68750"/>
            </a:pPr>
            <a:r>
              <a:rPr lang="en-US" sz="2000" b="1" u="sng" dirty="0">
                <a:solidFill>
                  <a:schemeClr val="dk1"/>
                </a:solidFill>
                <a:ea typeface="Comic Sans MS"/>
                <a:cs typeface="Comic Sans MS"/>
                <a:sym typeface="Comic Sans MS"/>
              </a:rPr>
              <a:t>Facilitator Script</a:t>
            </a:r>
          </a:p>
          <a:p>
            <a:pPr lvl="0" algn="ctr">
              <a:lnSpc>
                <a:spcPct val="90000"/>
              </a:lnSpc>
              <a:buClr>
                <a:schemeClr val="dk1"/>
              </a:buClr>
              <a:buSzPct val="91666"/>
            </a:pPr>
            <a:r>
              <a:rPr lang="en-US" i="1" dirty="0">
                <a:solidFill>
                  <a:schemeClr val="dk1"/>
                </a:solidFill>
                <a:ea typeface="Comic Sans MS"/>
                <a:cs typeface="Comic Sans MS"/>
                <a:sym typeface="Comic Sans MS"/>
              </a:rPr>
              <a:t>(Read the text in the boxes as you go through the </a:t>
            </a:r>
            <a:r>
              <a:rPr lang="en-US" i="1" dirty="0" smtClean="0">
                <a:solidFill>
                  <a:schemeClr val="dk1"/>
                </a:solidFill>
                <a:ea typeface="Comic Sans MS"/>
                <a:cs typeface="Comic Sans MS"/>
                <a:sym typeface="Comic Sans MS"/>
              </a:rPr>
              <a:t>handout)</a:t>
            </a:r>
            <a:endParaRPr lang="en-US" i="1" dirty="0">
              <a:solidFill>
                <a:schemeClr val="dk1"/>
              </a:solidFill>
              <a:ea typeface="Comic Sans MS"/>
              <a:cs typeface="Comic Sans MS"/>
              <a:sym typeface="Comic Sans MS"/>
            </a:endParaRPr>
          </a:p>
          <a:p>
            <a:pPr lvl="0" algn="ctr">
              <a:lnSpc>
                <a:spcPct val="90000"/>
              </a:lnSpc>
              <a:buClr>
                <a:schemeClr val="dk1"/>
              </a:buClr>
              <a:buSzPct val="91666"/>
            </a:pPr>
            <a:endParaRPr lang="en-US" sz="2000" dirty="0">
              <a:solidFill>
                <a:schemeClr val="dk1"/>
              </a:solidFill>
              <a:ea typeface="Comic Sans MS"/>
              <a:cs typeface="Comic Sans MS"/>
              <a:sym typeface="Comic Sans MS"/>
            </a:endParaRPr>
          </a:p>
          <a:p>
            <a:pPr lvl="0"/>
            <a:r>
              <a:rPr lang="en-US" sz="2000" dirty="0" smtClean="0"/>
              <a:t>This handout discusses different parenting behaviors and ways to building a strong father-son relationship.</a:t>
            </a:r>
            <a:endParaRPr lang="en-US" sz="2000" dirty="0"/>
          </a:p>
          <a:p>
            <a:pPr lvl="0">
              <a:spcBef>
                <a:spcPts val="0"/>
              </a:spcBef>
              <a:buNone/>
            </a:pPr>
            <a:endParaRPr dirty="0"/>
          </a:p>
        </p:txBody>
      </p:sp>
      <p:sp>
        <p:nvSpPr>
          <p:cNvPr id="2" name="Slide Number Placeholder 1"/>
          <p:cNvSpPr>
            <a:spLocks noGrp="1"/>
          </p:cNvSpPr>
          <p:nvPr>
            <p:ph type="sldNum" sz="quarter" idx="10"/>
          </p:nvPr>
        </p:nvSpPr>
        <p:spPr/>
        <p:txBody>
          <a:bodyPr/>
          <a:lstStyle/>
          <a:p>
            <a:fld id="{93B7F9B9-F1F9-46C1-BFF6-06D4C680F9F3}"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295275"/>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500743" y="3810000"/>
            <a:ext cx="5823857" cy="4332514"/>
          </a:xfrm>
          <a:prstGeom prst="rect">
            <a:avLst/>
          </a:prstGeom>
          <a:ln>
            <a:solidFill>
              <a:schemeClr val="tx1"/>
            </a:solidFill>
          </a:ln>
        </p:spPr>
        <p:txBody>
          <a:bodyPr lIns="91425" tIns="91425" rIns="91425" bIns="91425" anchor="t" anchorCtr="0">
            <a:noAutofit/>
          </a:bodyPr>
          <a:lstStyle/>
          <a:p>
            <a:pPr lvl="0">
              <a:spcBef>
                <a:spcPts val="0"/>
              </a:spcBef>
              <a:buNone/>
            </a:pPr>
            <a:r>
              <a:rPr lang="en-US" sz="1600" dirty="0" smtClean="0"/>
              <a:t>First let’s discuss some tips for Fathers.</a:t>
            </a:r>
          </a:p>
          <a:p>
            <a:pPr lvl="0">
              <a:spcBef>
                <a:spcPts val="0"/>
              </a:spcBef>
              <a:buNone/>
            </a:pPr>
            <a:endParaRPr lang="en-US" sz="1600" dirty="0"/>
          </a:p>
          <a:p>
            <a:pPr lvl="0">
              <a:spcBef>
                <a:spcPts val="0"/>
              </a:spcBef>
              <a:buNone/>
            </a:pPr>
            <a:r>
              <a:rPr lang="en-US" sz="1600" dirty="0" smtClean="0"/>
              <a:t>One of the key aspects of building a relationship is being present in your son’s life—that means spending time together and supporting your son in his different activities. Not only is it important to be present physically, but you should also be there mentally and emotionally. By listening to your son you are able to learn more about what is going on in his life and how he is feeling. </a:t>
            </a:r>
          </a:p>
          <a:p>
            <a:pPr lvl="0">
              <a:spcBef>
                <a:spcPts val="0"/>
              </a:spcBef>
              <a:buNone/>
            </a:pPr>
            <a:endParaRPr lang="en-US" sz="1600" dirty="0"/>
          </a:p>
          <a:p>
            <a:pPr lvl="0">
              <a:spcBef>
                <a:spcPts val="0"/>
              </a:spcBef>
              <a:buNone/>
            </a:pPr>
            <a:r>
              <a:rPr lang="en-US" sz="1600" dirty="0" smtClean="0"/>
              <a:t>The ability to work with your son’s mother can also impact parenting. Although you may not live together, both parents should work together to do what’s best for the child—that may mean that sometimes you disagree. Having disagreements is not bad, it’s about how you work together to resolve the differences that matters. By working together you also model positive behavior for your son.</a:t>
            </a:r>
          </a:p>
        </p:txBody>
      </p:sp>
      <p:sp>
        <p:nvSpPr>
          <p:cNvPr id="2" name="Slide Number Placeholder 1"/>
          <p:cNvSpPr>
            <a:spLocks noGrp="1"/>
          </p:cNvSpPr>
          <p:nvPr>
            <p:ph type="sldNum" sz="quarter" idx="10"/>
          </p:nvPr>
        </p:nvSpPr>
        <p:spPr/>
        <p:txBody>
          <a:bodyPr/>
          <a:lstStyle/>
          <a:p>
            <a:fld id="{93B7F9B9-F1F9-46C1-BFF6-06D4C680F9F3}"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399" cy="4114800"/>
          </a:xfrm>
          <a:prstGeom prst="rect">
            <a:avLst/>
          </a:prstGeom>
          <a:ln>
            <a:solidFill>
              <a:schemeClr val="tx1"/>
            </a:solidFill>
          </a:ln>
        </p:spPr>
        <p:txBody>
          <a:bodyPr lIns="91425" tIns="91425" rIns="91425" bIns="91425" anchor="t" anchorCtr="0">
            <a:noAutofit/>
          </a:bodyPr>
          <a:lstStyle/>
          <a:p>
            <a:pPr lvl="0">
              <a:spcBef>
                <a:spcPts val="0"/>
              </a:spcBef>
              <a:buNone/>
            </a:pPr>
            <a:r>
              <a:rPr lang="en-US" sz="1600" dirty="0" smtClean="0"/>
              <a:t>Another tip is to get to know and be known to the people in your child’s world. You may begin to do this by attending parent-teacher conferences or other school events, going to their doctors appointments, and getting to know your children’s friends and their parents. If you ever have concerns about who your child is hanging out with you should take the time to discuss that with your child.</a:t>
            </a:r>
          </a:p>
          <a:p>
            <a:pPr lvl="0">
              <a:spcBef>
                <a:spcPts val="0"/>
              </a:spcBef>
              <a:buNone/>
            </a:pPr>
            <a:endParaRPr lang="en-US" sz="1600" dirty="0"/>
          </a:p>
          <a:p>
            <a:pPr lvl="0">
              <a:spcBef>
                <a:spcPts val="0"/>
              </a:spcBef>
              <a:buNone/>
            </a:pPr>
            <a:r>
              <a:rPr lang="en-US" sz="1600" dirty="0" smtClean="0"/>
              <a:t>Playing with your children also helps you to learn more about them and develop a connection with them. Playing could include sports, board games, video games, or any other types of activities your child may be interest in.</a:t>
            </a:r>
            <a:endParaRPr sz="1600" dirty="0"/>
          </a:p>
        </p:txBody>
      </p:sp>
      <p:sp>
        <p:nvSpPr>
          <p:cNvPr id="2" name="Slide Number Placeholder 1"/>
          <p:cNvSpPr>
            <a:spLocks noGrp="1"/>
          </p:cNvSpPr>
          <p:nvPr>
            <p:ph type="sldNum" sz="quarter" idx="10"/>
          </p:nvPr>
        </p:nvSpPr>
        <p:spPr/>
        <p:txBody>
          <a:bodyPr/>
          <a:lstStyle/>
          <a:p>
            <a:fld id="{93B7F9B9-F1F9-46C1-BFF6-06D4C680F9F3}"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399" cy="4114800"/>
          </a:xfrm>
          <a:prstGeom prst="rect">
            <a:avLst/>
          </a:prstGeom>
          <a:ln>
            <a:solidFill>
              <a:schemeClr val="tx1"/>
            </a:solidFill>
          </a:ln>
        </p:spPr>
        <p:txBody>
          <a:bodyPr lIns="91425" tIns="91425" rIns="91425" bIns="91425" anchor="t" anchorCtr="0">
            <a:noAutofit/>
          </a:bodyPr>
          <a:lstStyle/>
          <a:p>
            <a:pPr lvl="0">
              <a:spcBef>
                <a:spcPts val="0"/>
              </a:spcBef>
              <a:buNone/>
            </a:pPr>
            <a:r>
              <a:rPr lang="en-US" sz="1600" dirty="0" smtClean="0"/>
              <a:t>One of the most important—and sometimes one of the hardest—things to do is to lead by example. You are one of your child’s first role models and they often model their behavior after what you do rather than what you say.</a:t>
            </a:r>
          </a:p>
          <a:p>
            <a:pPr lvl="0">
              <a:spcBef>
                <a:spcPts val="0"/>
              </a:spcBef>
              <a:buNone/>
            </a:pPr>
            <a:endParaRPr lang="en-US" sz="1600" dirty="0"/>
          </a:p>
          <a:p>
            <a:pPr lvl="0">
              <a:spcBef>
                <a:spcPts val="0"/>
              </a:spcBef>
              <a:buNone/>
            </a:pPr>
            <a:r>
              <a:rPr lang="en-US" sz="1600" dirty="0" smtClean="0"/>
              <a:t>Disciplining with love also helps to shape the parent-child relationship. Discipline is used to guide or lead out the best in your child and disciplining with love helps show your child that you care. Examples of disciplining with love might include hugging your child after discipline or speaking firmly, but kindly.</a:t>
            </a:r>
          </a:p>
          <a:p>
            <a:pPr lvl="0">
              <a:spcBef>
                <a:spcPts val="0"/>
              </a:spcBef>
              <a:buNone/>
            </a:pPr>
            <a:endParaRPr lang="en-US" sz="1600" dirty="0"/>
          </a:p>
          <a:p>
            <a:pPr lvl="0">
              <a:spcBef>
                <a:spcPts val="0"/>
              </a:spcBef>
              <a:buNone/>
            </a:pPr>
            <a:r>
              <a:rPr lang="en-US" sz="1600" dirty="0" smtClean="0"/>
              <a:t>Finally, parenting can be hard, but keeping your sense of humor allows you to stay positive.</a:t>
            </a:r>
          </a:p>
          <a:p>
            <a:pPr lvl="0">
              <a:spcBef>
                <a:spcPts val="0"/>
              </a:spcBef>
              <a:buNone/>
            </a:pPr>
            <a:endParaRPr lang="en-US" dirty="0"/>
          </a:p>
          <a:p>
            <a:pPr lvl="0">
              <a:spcBef>
                <a:spcPts val="0"/>
              </a:spcBef>
              <a:buNone/>
            </a:pPr>
            <a:endParaRPr dirty="0"/>
          </a:p>
        </p:txBody>
      </p:sp>
      <p:sp>
        <p:nvSpPr>
          <p:cNvPr id="2" name="Slide Number Placeholder 1"/>
          <p:cNvSpPr>
            <a:spLocks noGrp="1"/>
          </p:cNvSpPr>
          <p:nvPr>
            <p:ph type="sldNum" sz="quarter" idx="10"/>
          </p:nvPr>
        </p:nvSpPr>
        <p:spPr/>
        <p:txBody>
          <a:bodyPr/>
          <a:lstStyle/>
          <a:p>
            <a:fld id="{93B7F9B9-F1F9-46C1-BFF6-06D4C680F9F3}" type="slidenum">
              <a:rPr lang="en-US" smtClean="0"/>
              <a:t>4</a:t>
            </a:fld>
            <a:endParaRPr lang="en-US"/>
          </a:p>
        </p:txBody>
      </p:sp>
    </p:spTree>
    <p:extLst>
      <p:ext uri="{BB962C8B-B14F-4D97-AF65-F5344CB8AC3E}">
        <p14:creationId xmlns:p14="http://schemas.microsoft.com/office/powerpoint/2010/main" val="3512772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399" cy="4114800"/>
          </a:xfrm>
          <a:prstGeom prst="rect">
            <a:avLst/>
          </a:prstGeom>
          <a:ln>
            <a:solidFill>
              <a:schemeClr val="tx1"/>
            </a:solidFill>
          </a:ln>
        </p:spPr>
        <p:txBody>
          <a:bodyPr lIns="91425" tIns="91425" rIns="91425" bIns="91425" anchor="t" anchorCtr="0">
            <a:noAutofit/>
          </a:bodyPr>
          <a:lstStyle/>
          <a:p>
            <a:pPr lvl="0">
              <a:spcBef>
                <a:spcPts val="0"/>
              </a:spcBef>
              <a:buNone/>
            </a:pPr>
            <a:r>
              <a:rPr lang="en-US" sz="1600" dirty="0" smtClean="0"/>
              <a:t>As we know, communication plays a big role in building the father-son relationship.</a:t>
            </a:r>
          </a:p>
          <a:p>
            <a:pPr lvl="0">
              <a:spcBef>
                <a:spcPts val="0"/>
              </a:spcBef>
              <a:buNone/>
            </a:pPr>
            <a:endParaRPr lang="en-US" sz="1600" dirty="0"/>
          </a:p>
          <a:p>
            <a:pPr lvl="0">
              <a:spcBef>
                <a:spcPts val="0"/>
              </a:spcBef>
              <a:buNone/>
            </a:pPr>
            <a:r>
              <a:rPr lang="en-US" sz="1600" dirty="0" smtClean="0"/>
              <a:t>When it seems hard to communicate, you can start by asking questions like, “Is this a good time to talk?” or planning activities for you and your son in order to break the ice.</a:t>
            </a:r>
          </a:p>
          <a:p>
            <a:pPr lvl="0">
              <a:spcBef>
                <a:spcPts val="0"/>
              </a:spcBef>
              <a:buNone/>
            </a:pPr>
            <a:endParaRPr lang="en-US" sz="1600" dirty="0"/>
          </a:p>
          <a:p>
            <a:pPr lvl="0">
              <a:spcBef>
                <a:spcPts val="0"/>
              </a:spcBef>
              <a:buNone/>
            </a:pPr>
            <a:r>
              <a:rPr lang="en-US" sz="1600" dirty="0" smtClean="0"/>
              <a:t>Maintaining awareness can also enhance communication. You can work to build awareness by paying attention to teachable moments, listening effectively when your son talks, and asking specific open-ended questions rather than questions that allow your son to respond using “yes” or  “no.”</a:t>
            </a:r>
          </a:p>
          <a:p>
            <a:pPr lvl="0">
              <a:spcBef>
                <a:spcPts val="0"/>
              </a:spcBef>
              <a:buNone/>
            </a:pPr>
            <a:endParaRPr lang="en-US" dirty="0"/>
          </a:p>
          <a:p>
            <a:pPr lvl="0">
              <a:spcBef>
                <a:spcPts val="0"/>
              </a:spcBef>
              <a:buNone/>
            </a:pPr>
            <a:endParaRPr dirty="0"/>
          </a:p>
        </p:txBody>
      </p:sp>
      <p:sp>
        <p:nvSpPr>
          <p:cNvPr id="2" name="Slide Number Placeholder 1"/>
          <p:cNvSpPr>
            <a:spLocks noGrp="1"/>
          </p:cNvSpPr>
          <p:nvPr>
            <p:ph type="sldNum" sz="quarter" idx="10"/>
          </p:nvPr>
        </p:nvSpPr>
        <p:spPr/>
        <p:txBody>
          <a:bodyPr/>
          <a:lstStyle/>
          <a:p>
            <a:fld id="{93B7F9B9-F1F9-46C1-BFF6-06D4C680F9F3}" type="slidenum">
              <a:rPr lang="en-US" smtClean="0"/>
              <a:t>5</a:t>
            </a:fld>
            <a:endParaRPr lang="en-US"/>
          </a:p>
        </p:txBody>
      </p:sp>
    </p:spTree>
    <p:extLst>
      <p:ext uri="{BB962C8B-B14F-4D97-AF65-F5344CB8AC3E}">
        <p14:creationId xmlns:p14="http://schemas.microsoft.com/office/powerpoint/2010/main" val="2024713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399" cy="4114800"/>
          </a:xfrm>
          <a:prstGeom prst="rect">
            <a:avLst/>
          </a:prstGeom>
          <a:ln>
            <a:solidFill>
              <a:schemeClr val="tx1"/>
            </a:solidFill>
          </a:ln>
        </p:spPr>
        <p:txBody>
          <a:bodyPr lIns="91425" tIns="91425" rIns="91425" bIns="91425" anchor="t" anchorCtr="0">
            <a:noAutofit/>
          </a:bodyPr>
          <a:lstStyle/>
          <a:p>
            <a:pPr lvl="0">
              <a:spcBef>
                <a:spcPts val="0"/>
              </a:spcBef>
              <a:buNone/>
            </a:pPr>
            <a:r>
              <a:rPr lang="en-US" sz="1600" dirty="0" smtClean="0"/>
              <a:t>Communication can also help you to make a connection with your child. </a:t>
            </a:r>
          </a:p>
          <a:p>
            <a:pPr lvl="0">
              <a:spcBef>
                <a:spcPts val="0"/>
              </a:spcBef>
              <a:buNone/>
            </a:pPr>
            <a:endParaRPr lang="en-US" sz="1600" dirty="0"/>
          </a:p>
          <a:p>
            <a:pPr lvl="0">
              <a:spcBef>
                <a:spcPts val="0"/>
              </a:spcBef>
              <a:buNone/>
            </a:pPr>
            <a:r>
              <a:rPr lang="en-US" sz="1600" dirty="0" smtClean="0"/>
              <a:t>In order to make a connection try getting involved in your child’s school and/or social life, talking during down time, looking at baby pictures together, or working on a project together like a hobby, building something, writing, or drawing.</a:t>
            </a:r>
            <a:endParaRPr sz="1600" dirty="0"/>
          </a:p>
        </p:txBody>
      </p:sp>
      <p:sp>
        <p:nvSpPr>
          <p:cNvPr id="2" name="Slide Number Placeholder 1"/>
          <p:cNvSpPr>
            <a:spLocks noGrp="1"/>
          </p:cNvSpPr>
          <p:nvPr>
            <p:ph type="sldNum" sz="quarter" idx="10"/>
          </p:nvPr>
        </p:nvSpPr>
        <p:spPr/>
        <p:txBody>
          <a:bodyPr/>
          <a:lstStyle/>
          <a:p>
            <a:fld id="{93B7F9B9-F1F9-46C1-BFF6-06D4C680F9F3}" type="slidenum">
              <a:rPr lang="en-US" smtClean="0"/>
              <a:t>6</a:t>
            </a:fld>
            <a:endParaRPr lang="en-US"/>
          </a:p>
        </p:txBody>
      </p:sp>
    </p:spTree>
    <p:extLst>
      <p:ext uri="{BB962C8B-B14F-4D97-AF65-F5344CB8AC3E}">
        <p14:creationId xmlns:p14="http://schemas.microsoft.com/office/powerpoint/2010/main" val="2290433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399" cy="4114800"/>
          </a:xfrm>
          <a:prstGeom prst="rect">
            <a:avLst/>
          </a:prstGeom>
          <a:ln>
            <a:solidFill>
              <a:schemeClr val="tx1"/>
            </a:solidFill>
          </a:ln>
        </p:spPr>
        <p:txBody>
          <a:bodyPr lIns="91425" tIns="91425" rIns="91425" bIns="91425" anchor="t" anchorCtr="0">
            <a:noAutofit/>
          </a:bodyPr>
          <a:lstStyle/>
          <a:p>
            <a:pPr lvl="0">
              <a:spcBef>
                <a:spcPts val="0"/>
              </a:spcBef>
              <a:buNone/>
            </a:pPr>
            <a:r>
              <a:rPr lang="en-US" sz="1600" dirty="0" smtClean="0"/>
              <a:t>It’s true that nobody said fatherhood would be easy, but if you can survive fatherhood, you can survive anything!</a:t>
            </a:r>
            <a:endParaRPr sz="1600" dirty="0"/>
          </a:p>
        </p:txBody>
      </p:sp>
      <p:sp>
        <p:nvSpPr>
          <p:cNvPr id="2" name="Slide Number Placeholder 1"/>
          <p:cNvSpPr>
            <a:spLocks noGrp="1"/>
          </p:cNvSpPr>
          <p:nvPr>
            <p:ph type="sldNum" sz="quarter" idx="10"/>
          </p:nvPr>
        </p:nvSpPr>
        <p:spPr/>
        <p:txBody>
          <a:bodyPr/>
          <a:lstStyle/>
          <a:p>
            <a:fld id="{93B7F9B9-F1F9-46C1-BFF6-06D4C680F9F3}"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7F9B9-F1F9-46C1-BFF6-06D4C680F9F3}" type="slidenum">
              <a:rPr lang="en-US" smtClean="0"/>
              <a:t>8</a:t>
            </a:fld>
            <a:endParaRPr lang="en-US"/>
          </a:p>
        </p:txBody>
      </p:sp>
    </p:spTree>
    <p:extLst>
      <p:ext uri="{BB962C8B-B14F-4D97-AF65-F5344CB8AC3E}">
        <p14:creationId xmlns:p14="http://schemas.microsoft.com/office/powerpoint/2010/main" val="2051278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4" name="Shape 2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 name="Slide Number Placeholder 1"/>
          <p:cNvSpPr>
            <a:spLocks noGrp="1"/>
          </p:cNvSpPr>
          <p:nvPr>
            <p:ph type="sldNum" sz="quarter" idx="10"/>
          </p:nvPr>
        </p:nvSpPr>
        <p:spPr/>
        <p:txBody>
          <a:bodyPr/>
          <a:lstStyle/>
          <a:p>
            <a:fld id="{93B7F9B9-F1F9-46C1-BFF6-06D4C680F9F3}"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2195400" y="1915625"/>
            <a:ext cx="5307900" cy="1159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spTree>
      <p:nvGrpSpPr>
        <p:cNvPr id="1" name="Shape 12"/>
        <p:cNvGrpSpPr/>
        <p:nvPr/>
      </p:nvGrpSpPr>
      <p:grpSpPr>
        <a:xfrm>
          <a:off x="0" y="0"/>
          <a:ext cx="0" cy="0"/>
          <a:chOff x="0" y="0"/>
          <a:chExt cx="0" cy="0"/>
        </a:xfrm>
      </p:grpSpPr>
      <p:sp>
        <p:nvSpPr>
          <p:cNvPr id="13" name="Shape 13"/>
          <p:cNvSpPr txBox="1">
            <a:spLocks noGrp="1"/>
          </p:cNvSpPr>
          <p:nvPr>
            <p:ph type="ctrTitle"/>
          </p:nvPr>
        </p:nvSpPr>
        <p:spPr>
          <a:xfrm>
            <a:off x="1912025" y="2116750"/>
            <a:ext cx="5802600" cy="1159800"/>
          </a:xfrm>
          <a:prstGeom prst="rect">
            <a:avLst/>
          </a:prstGeom>
        </p:spPr>
        <p:txBody>
          <a:bodyPr lIns="91425" tIns="91425" rIns="91425" bIns="91425" anchor="b" anchorCtr="0"/>
          <a:lstStyle>
            <a:lvl1pPr lvl="0" rtl="0">
              <a:spcBef>
                <a:spcPts val="0"/>
              </a:spcBef>
              <a:buSzPct val="100000"/>
              <a:defRPr sz="4800"/>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a:endParaRPr/>
          </a:p>
        </p:txBody>
      </p:sp>
      <p:sp>
        <p:nvSpPr>
          <p:cNvPr id="14" name="Shape 14"/>
          <p:cNvSpPr txBox="1">
            <a:spLocks noGrp="1"/>
          </p:cNvSpPr>
          <p:nvPr>
            <p:ph type="subTitle" idx="1"/>
          </p:nvPr>
        </p:nvSpPr>
        <p:spPr>
          <a:xfrm>
            <a:off x="1912025" y="3144850"/>
            <a:ext cx="5802600" cy="784800"/>
          </a:xfrm>
          <a:prstGeom prst="rect">
            <a:avLst/>
          </a:prstGeom>
        </p:spPr>
        <p:txBody>
          <a:bodyPr lIns="91425" tIns="91425" rIns="91425" bIns="91425" anchor="t" anchorCtr="0"/>
          <a:lstStyle>
            <a:lvl1pPr lvl="0" rtl="0">
              <a:spcBef>
                <a:spcPts val="0"/>
              </a:spcBef>
              <a:buClr>
                <a:srgbClr val="666666"/>
              </a:buClr>
              <a:buSzPct val="100000"/>
              <a:buNone/>
              <a:defRPr sz="1800" i="1">
                <a:solidFill>
                  <a:srgbClr val="666666"/>
                </a:solidFill>
              </a:defRPr>
            </a:lvl1pPr>
            <a:lvl2pPr lvl="1" rtl="0">
              <a:spcBef>
                <a:spcPts val="0"/>
              </a:spcBef>
              <a:buClr>
                <a:srgbClr val="666666"/>
              </a:buClr>
              <a:buSzPct val="100000"/>
              <a:buNone/>
              <a:defRPr sz="1800" i="1">
                <a:solidFill>
                  <a:srgbClr val="666666"/>
                </a:solidFill>
              </a:defRPr>
            </a:lvl2pPr>
            <a:lvl3pPr lvl="2" rtl="0">
              <a:spcBef>
                <a:spcPts val="0"/>
              </a:spcBef>
              <a:buClr>
                <a:srgbClr val="666666"/>
              </a:buClr>
              <a:buSzPct val="100000"/>
              <a:buNone/>
              <a:defRPr sz="1800" i="1">
                <a:solidFill>
                  <a:srgbClr val="666666"/>
                </a:solidFill>
              </a:defRPr>
            </a:lvl3pPr>
            <a:lvl4pPr lvl="3" rtl="0">
              <a:spcBef>
                <a:spcPts val="0"/>
              </a:spcBef>
              <a:buClr>
                <a:srgbClr val="666666"/>
              </a:buClr>
              <a:buNone/>
              <a:defRPr i="1">
                <a:solidFill>
                  <a:srgbClr val="666666"/>
                </a:solidFill>
              </a:defRPr>
            </a:lvl4pPr>
            <a:lvl5pPr lvl="4" rtl="0">
              <a:spcBef>
                <a:spcPts val="0"/>
              </a:spcBef>
              <a:buClr>
                <a:srgbClr val="666666"/>
              </a:buClr>
              <a:buNone/>
              <a:defRPr i="1">
                <a:solidFill>
                  <a:srgbClr val="666666"/>
                </a:solidFill>
              </a:defRPr>
            </a:lvl5pPr>
            <a:lvl6pPr lvl="5" rtl="0">
              <a:spcBef>
                <a:spcPts val="0"/>
              </a:spcBef>
              <a:buClr>
                <a:srgbClr val="666666"/>
              </a:buClr>
              <a:buNone/>
              <a:defRPr i="1">
                <a:solidFill>
                  <a:srgbClr val="666666"/>
                </a:solidFill>
              </a:defRPr>
            </a:lvl6pPr>
            <a:lvl7pPr lvl="6" rtl="0">
              <a:spcBef>
                <a:spcPts val="0"/>
              </a:spcBef>
              <a:buClr>
                <a:srgbClr val="666666"/>
              </a:buClr>
              <a:buNone/>
              <a:defRPr i="1">
                <a:solidFill>
                  <a:srgbClr val="666666"/>
                </a:solidFill>
              </a:defRPr>
            </a:lvl7pPr>
            <a:lvl8pPr lvl="7" rtl="0">
              <a:spcBef>
                <a:spcPts val="0"/>
              </a:spcBef>
              <a:buClr>
                <a:srgbClr val="666666"/>
              </a:buClr>
              <a:buNone/>
              <a:defRPr i="1">
                <a:solidFill>
                  <a:srgbClr val="666666"/>
                </a:solidFill>
              </a:defRPr>
            </a:lvl8pPr>
            <a:lvl9pPr lvl="8" rtl="0">
              <a:spcBef>
                <a:spcPts val="0"/>
              </a:spcBef>
              <a:buClr>
                <a:srgbClr val="666666"/>
              </a:buClr>
              <a:buNone/>
              <a:defRPr i="1">
                <a:solidFill>
                  <a:srgbClr val="666666"/>
                </a:solidFill>
              </a:defRPr>
            </a:lvl9pPr>
          </a:lstStyle>
          <a:p>
            <a:endParaRPr/>
          </a:p>
        </p:txBody>
      </p:sp>
      <p:sp>
        <p:nvSpPr>
          <p:cNvPr id="15" name="Shape 15"/>
          <p:cNvSpPr txBox="1">
            <a:spLocks noGrp="1"/>
          </p:cNvSpPr>
          <p:nvPr>
            <p:ph type="sldNum" idx="12"/>
          </p:nvPr>
        </p:nvSpPr>
        <p:spPr>
          <a:xfrm>
            <a:off x="7899350" y="4098425"/>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1556175" y="719375"/>
            <a:ext cx="6616800" cy="6999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1556175" y="1378820"/>
            <a:ext cx="6616800" cy="3042300"/>
          </a:xfrm>
          <a:prstGeom prst="rect">
            <a:avLst/>
          </a:prstGeom>
        </p:spPr>
        <p:txBody>
          <a:bodyPr lIns="91425" tIns="91425" rIns="91425" bIns="91425" anchor="t" anchorCtr="0"/>
          <a:lstStyle>
            <a:lvl1pPr lvl="0">
              <a:spcBef>
                <a:spcPts val="0"/>
              </a:spcBef>
              <a:buSzPct val="100000"/>
              <a:defRPr sz="2600"/>
            </a:lvl1pPr>
            <a:lvl2pPr lvl="1">
              <a:spcBef>
                <a:spcPts val="0"/>
              </a:spcBef>
              <a:buSzPct val="100000"/>
              <a:defRPr sz="2600"/>
            </a:lvl2pPr>
            <a:lvl3pPr lvl="2">
              <a:spcBef>
                <a:spcPts val="0"/>
              </a:spcBef>
              <a:buSzPct val="100000"/>
              <a:defRPr sz="2600"/>
            </a:lvl3pPr>
            <a:lvl4pPr lvl="3">
              <a:spcBef>
                <a:spcPts val="0"/>
              </a:spcBef>
              <a:buSzPct val="100000"/>
              <a:defRPr sz="2600"/>
            </a:lvl4pPr>
            <a:lvl5pPr lvl="4">
              <a:spcBef>
                <a:spcPts val="0"/>
              </a:spcBef>
              <a:buSzPct val="100000"/>
              <a:defRPr sz="2600"/>
            </a:lvl5pPr>
            <a:lvl6pPr lvl="5">
              <a:spcBef>
                <a:spcPts val="0"/>
              </a:spcBef>
              <a:buSzPct val="100000"/>
              <a:defRPr sz="2600"/>
            </a:lvl6pPr>
            <a:lvl7pPr lvl="6">
              <a:spcBef>
                <a:spcPts val="0"/>
              </a:spcBef>
              <a:buSzPct val="100000"/>
              <a:defRPr sz="2600"/>
            </a:lvl7pPr>
            <a:lvl8pPr lvl="7">
              <a:spcBef>
                <a:spcPts val="0"/>
              </a:spcBef>
              <a:buSzPct val="100000"/>
              <a:defRPr sz="2600"/>
            </a:lvl8pPr>
            <a:lvl9pPr lvl="8">
              <a:spcBef>
                <a:spcPts val="0"/>
              </a:spcBef>
              <a:buSzPct val="100000"/>
              <a:defRPr sz="2600"/>
            </a:lvl9pPr>
          </a:lstStyle>
          <a:p>
            <a:endParaRPr/>
          </a:p>
        </p:txBody>
      </p:sp>
      <p:sp>
        <p:nvSpPr>
          <p:cNvPr id="23" name="Shape 23"/>
          <p:cNvSpPr txBox="1">
            <a:spLocks noGrp="1"/>
          </p:cNvSpPr>
          <p:nvPr>
            <p:ph type="sldNum" idx="12"/>
          </p:nvPr>
        </p:nvSpPr>
        <p:spPr>
          <a:xfrm>
            <a:off x="7899350" y="4098425"/>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cxnSp>
        <p:nvCxnSpPr>
          <p:cNvPr id="24" name="Shape 24"/>
          <p:cNvCxnSpPr/>
          <p:nvPr/>
        </p:nvCxnSpPr>
        <p:spPr>
          <a:xfrm>
            <a:off x="1664750" y="1357125"/>
            <a:ext cx="6526200" cy="0"/>
          </a:xfrm>
          <a:prstGeom prst="straightConnector1">
            <a:avLst/>
          </a:prstGeom>
          <a:noFill/>
          <a:ln w="9525" cap="flat" cmpd="sng">
            <a:solidFill>
              <a:srgbClr val="CCCCCC"/>
            </a:solidFill>
            <a:prstDash val="solid"/>
            <a:round/>
            <a:headEnd type="none" w="lg" len="lg"/>
            <a:tailEnd type="none" w="lg" len="lg"/>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1556175" y="719375"/>
            <a:ext cx="6616800" cy="6999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body" idx="1"/>
          </p:nvPr>
        </p:nvSpPr>
        <p:spPr>
          <a:xfrm>
            <a:off x="1556175" y="1479375"/>
            <a:ext cx="3211800" cy="3598800"/>
          </a:xfrm>
          <a:prstGeom prst="rect">
            <a:avLst/>
          </a:prstGeom>
        </p:spPr>
        <p:txBody>
          <a:bodyPr lIns="91425" tIns="91425" rIns="91425" bIns="91425" anchor="t" anchorCtr="0"/>
          <a:lstStyle>
            <a:lvl1pPr lvl="0">
              <a:spcBef>
                <a:spcPts val="0"/>
              </a:spcBef>
              <a:buSzPct val="100000"/>
              <a:defRPr sz="2200"/>
            </a:lvl1pPr>
            <a:lvl2pPr lvl="1">
              <a:spcBef>
                <a:spcPts val="0"/>
              </a:spcBef>
              <a:buSzPct val="100000"/>
              <a:defRPr sz="2200"/>
            </a:lvl2pPr>
            <a:lvl3pPr lvl="2">
              <a:spcBef>
                <a:spcPts val="0"/>
              </a:spcBef>
              <a:buSzPct val="100000"/>
              <a:defRPr sz="2200"/>
            </a:lvl3pPr>
            <a:lvl4pPr lvl="3">
              <a:spcBef>
                <a:spcPts val="0"/>
              </a:spcBef>
              <a:buSzPct val="100000"/>
              <a:defRPr sz="2200"/>
            </a:lvl4pPr>
            <a:lvl5pPr lvl="4">
              <a:spcBef>
                <a:spcPts val="0"/>
              </a:spcBef>
              <a:buSzPct val="100000"/>
              <a:defRPr sz="2200"/>
            </a:lvl5pPr>
            <a:lvl6pPr lvl="5">
              <a:spcBef>
                <a:spcPts val="0"/>
              </a:spcBef>
              <a:buSzPct val="100000"/>
              <a:defRPr sz="2200"/>
            </a:lvl6pPr>
            <a:lvl7pPr lvl="6">
              <a:spcBef>
                <a:spcPts val="0"/>
              </a:spcBef>
              <a:buSzPct val="100000"/>
              <a:defRPr sz="2200"/>
            </a:lvl7pPr>
            <a:lvl8pPr lvl="7">
              <a:spcBef>
                <a:spcPts val="0"/>
              </a:spcBef>
              <a:buSzPct val="100000"/>
              <a:defRPr sz="2200"/>
            </a:lvl8pPr>
            <a:lvl9pPr lvl="8">
              <a:spcBef>
                <a:spcPts val="0"/>
              </a:spcBef>
              <a:buSzPct val="100000"/>
              <a:defRPr sz="2200"/>
            </a:lvl9pPr>
          </a:lstStyle>
          <a:p>
            <a:endParaRPr/>
          </a:p>
        </p:txBody>
      </p:sp>
      <p:sp>
        <p:nvSpPr>
          <p:cNvPr id="28" name="Shape 28"/>
          <p:cNvSpPr txBox="1">
            <a:spLocks noGrp="1"/>
          </p:cNvSpPr>
          <p:nvPr>
            <p:ph type="body" idx="2"/>
          </p:nvPr>
        </p:nvSpPr>
        <p:spPr>
          <a:xfrm>
            <a:off x="4961272" y="1479375"/>
            <a:ext cx="3211800" cy="3598800"/>
          </a:xfrm>
          <a:prstGeom prst="rect">
            <a:avLst/>
          </a:prstGeom>
        </p:spPr>
        <p:txBody>
          <a:bodyPr lIns="91425" tIns="91425" rIns="91425" bIns="91425" anchor="t" anchorCtr="0"/>
          <a:lstStyle>
            <a:lvl1pPr lvl="0">
              <a:spcBef>
                <a:spcPts val="0"/>
              </a:spcBef>
              <a:buSzPct val="100000"/>
              <a:defRPr sz="2200"/>
            </a:lvl1pPr>
            <a:lvl2pPr lvl="1">
              <a:spcBef>
                <a:spcPts val="0"/>
              </a:spcBef>
              <a:buSzPct val="100000"/>
              <a:defRPr sz="2200"/>
            </a:lvl2pPr>
            <a:lvl3pPr lvl="2">
              <a:spcBef>
                <a:spcPts val="0"/>
              </a:spcBef>
              <a:buSzPct val="100000"/>
              <a:defRPr sz="2200"/>
            </a:lvl3pPr>
            <a:lvl4pPr lvl="3">
              <a:spcBef>
                <a:spcPts val="0"/>
              </a:spcBef>
              <a:buSzPct val="100000"/>
              <a:defRPr sz="2200"/>
            </a:lvl4pPr>
            <a:lvl5pPr lvl="4">
              <a:spcBef>
                <a:spcPts val="0"/>
              </a:spcBef>
              <a:buSzPct val="100000"/>
              <a:defRPr sz="2200"/>
            </a:lvl5pPr>
            <a:lvl6pPr lvl="5">
              <a:spcBef>
                <a:spcPts val="0"/>
              </a:spcBef>
              <a:buSzPct val="100000"/>
              <a:defRPr sz="2200"/>
            </a:lvl6pPr>
            <a:lvl7pPr lvl="6">
              <a:spcBef>
                <a:spcPts val="0"/>
              </a:spcBef>
              <a:buSzPct val="100000"/>
              <a:defRPr sz="2200"/>
            </a:lvl7pPr>
            <a:lvl8pPr lvl="7">
              <a:spcBef>
                <a:spcPts val="0"/>
              </a:spcBef>
              <a:buSzPct val="100000"/>
              <a:defRPr sz="2200"/>
            </a:lvl8pPr>
            <a:lvl9pPr lvl="8">
              <a:spcBef>
                <a:spcPts val="0"/>
              </a:spcBef>
              <a:buSzPct val="100000"/>
              <a:defRPr sz="2200"/>
            </a:lvl9pPr>
          </a:lstStyle>
          <a:p>
            <a:endParaRPr/>
          </a:p>
        </p:txBody>
      </p:sp>
      <p:sp>
        <p:nvSpPr>
          <p:cNvPr id="29" name="Shape 29"/>
          <p:cNvSpPr txBox="1">
            <a:spLocks noGrp="1"/>
          </p:cNvSpPr>
          <p:nvPr>
            <p:ph type="sldNum" idx="12"/>
          </p:nvPr>
        </p:nvSpPr>
        <p:spPr>
          <a:xfrm>
            <a:off x="7899350" y="4098425"/>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cxnSp>
        <p:nvCxnSpPr>
          <p:cNvPr id="30" name="Shape 30"/>
          <p:cNvCxnSpPr/>
          <p:nvPr/>
        </p:nvCxnSpPr>
        <p:spPr>
          <a:xfrm>
            <a:off x="1664750" y="1357125"/>
            <a:ext cx="6526200" cy="0"/>
          </a:xfrm>
          <a:prstGeom prst="straightConnector1">
            <a:avLst/>
          </a:prstGeom>
          <a:noFill/>
          <a:ln w="9525" cap="flat" cmpd="sng">
            <a:solidFill>
              <a:srgbClr val="CCCCCC"/>
            </a:solidFill>
            <a:prstDash val="solid"/>
            <a:round/>
            <a:headEnd type="none" w="lg" len="lg"/>
            <a:tailEnd type="none" w="lg" len="lg"/>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42"/>
        <p:cNvGrpSpPr/>
        <p:nvPr/>
      </p:nvGrpSpPr>
      <p:grpSpPr>
        <a:xfrm>
          <a:off x="0" y="0"/>
          <a:ext cx="0" cy="0"/>
          <a:chOff x="0" y="0"/>
          <a:chExt cx="0" cy="0"/>
        </a:xfrm>
      </p:grpSpPr>
      <p:sp>
        <p:nvSpPr>
          <p:cNvPr id="43" name="Shape 43"/>
          <p:cNvSpPr txBox="1">
            <a:spLocks noGrp="1"/>
          </p:cNvSpPr>
          <p:nvPr>
            <p:ph type="body" idx="1"/>
          </p:nvPr>
        </p:nvSpPr>
        <p:spPr>
          <a:xfrm>
            <a:off x="1592350" y="3640275"/>
            <a:ext cx="6562500" cy="519600"/>
          </a:xfrm>
          <a:prstGeom prst="rect">
            <a:avLst/>
          </a:prstGeom>
        </p:spPr>
        <p:txBody>
          <a:bodyPr lIns="91425" tIns="91425" rIns="91425" bIns="91425" anchor="t" anchorCtr="0"/>
          <a:lstStyle>
            <a:lvl1pPr lvl="0">
              <a:spcBef>
                <a:spcPts val="360"/>
              </a:spcBef>
              <a:buClr>
                <a:srgbClr val="666666"/>
              </a:buClr>
              <a:buSzPct val="100000"/>
              <a:buNone/>
              <a:defRPr sz="1600" i="1">
                <a:solidFill>
                  <a:srgbClr val="666666"/>
                </a:solidFill>
              </a:defRPr>
            </a:lvl1pPr>
          </a:lstStyle>
          <a:p>
            <a:endParaRPr/>
          </a:p>
        </p:txBody>
      </p:sp>
      <p:sp>
        <p:nvSpPr>
          <p:cNvPr id="44" name="Shape 44"/>
          <p:cNvSpPr txBox="1">
            <a:spLocks noGrp="1"/>
          </p:cNvSpPr>
          <p:nvPr>
            <p:ph type="sldNum" idx="12"/>
          </p:nvPr>
        </p:nvSpPr>
        <p:spPr>
          <a:xfrm>
            <a:off x="7899350" y="4098425"/>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cxnSp>
        <p:nvCxnSpPr>
          <p:cNvPr id="45" name="Shape 45"/>
          <p:cNvCxnSpPr/>
          <p:nvPr/>
        </p:nvCxnSpPr>
        <p:spPr>
          <a:xfrm>
            <a:off x="1706950" y="3643125"/>
            <a:ext cx="6321300" cy="0"/>
          </a:xfrm>
          <a:prstGeom prst="straightConnector1">
            <a:avLst/>
          </a:prstGeom>
          <a:noFill/>
          <a:ln w="9525" cap="flat" cmpd="sng">
            <a:solidFill>
              <a:srgbClr val="CCCCCC"/>
            </a:solidFill>
            <a:prstDash val="solid"/>
            <a:round/>
            <a:headEnd type="none" w="lg" len="lg"/>
            <a:tailEnd type="none" w="lg" len="lg"/>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7">
            <a:alphaModFix/>
          </a:blip>
          <a:stretch>
            <a:fillRect/>
          </a:stretch>
        </a:blipFill>
        <a:effectLst/>
      </p:bgPr>
    </p:bg>
    <p:spTree>
      <p:nvGrpSpPr>
        <p:cNvPr id="1" name="Shape 5"/>
        <p:cNvGrpSpPr/>
        <p:nvPr/>
      </p:nvGrpSpPr>
      <p:grpSpPr>
        <a:xfrm>
          <a:off x="0" y="0"/>
          <a:ext cx="0" cy="0"/>
          <a:chOff x="0" y="0"/>
          <a:chExt cx="0" cy="0"/>
        </a:xfrm>
      </p:grpSpPr>
      <p:pic>
        <p:nvPicPr>
          <p:cNvPr id="6" name="Shape 6" descr="libro.png"/>
          <p:cNvPicPr preferRelativeResize="0"/>
          <p:nvPr/>
        </p:nvPicPr>
        <p:blipFill>
          <a:blip r:embed="rId8">
            <a:alphaModFix/>
          </a:blip>
          <a:stretch>
            <a:fillRect/>
          </a:stretch>
        </p:blipFill>
        <p:spPr>
          <a:xfrm>
            <a:off x="0" y="0"/>
            <a:ext cx="9144000" cy="5143500"/>
          </a:xfrm>
          <a:prstGeom prst="rect">
            <a:avLst/>
          </a:prstGeom>
          <a:noFill/>
          <a:ln>
            <a:noFill/>
          </a:ln>
        </p:spPr>
      </p:pic>
      <p:sp>
        <p:nvSpPr>
          <p:cNvPr id="7" name="Shape 7"/>
          <p:cNvSpPr txBox="1">
            <a:spLocks noGrp="1"/>
          </p:cNvSpPr>
          <p:nvPr>
            <p:ph type="title"/>
          </p:nvPr>
        </p:nvSpPr>
        <p:spPr>
          <a:xfrm>
            <a:off x="1556175" y="719375"/>
            <a:ext cx="6616800" cy="699900"/>
          </a:xfrm>
          <a:prstGeom prst="rect">
            <a:avLst/>
          </a:prstGeom>
          <a:noFill/>
          <a:ln>
            <a:noFill/>
          </a:ln>
        </p:spPr>
        <p:txBody>
          <a:bodyPr lIns="91425" tIns="91425" rIns="91425" bIns="91425" anchor="b" anchorCtr="0"/>
          <a:lstStyle>
            <a:lvl1pPr lvl="0">
              <a:spcBef>
                <a:spcPts val="0"/>
              </a:spcBef>
              <a:buClr>
                <a:srgbClr val="25212A"/>
              </a:buClr>
              <a:buSzPct val="100000"/>
              <a:buFont typeface="Oswald"/>
              <a:buNone/>
              <a:defRPr sz="2400" b="1">
                <a:solidFill>
                  <a:srgbClr val="25212A"/>
                </a:solidFill>
                <a:latin typeface="Oswald"/>
                <a:ea typeface="Oswald"/>
                <a:cs typeface="Oswald"/>
                <a:sym typeface="Oswald"/>
              </a:defRPr>
            </a:lvl1pPr>
            <a:lvl2pPr lvl="1">
              <a:spcBef>
                <a:spcPts val="0"/>
              </a:spcBef>
              <a:buClr>
                <a:srgbClr val="25212A"/>
              </a:buClr>
              <a:buSzPct val="100000"/>
              <a:buFont typeface="Oswald"/>
              <a:buNone/>
              <a:defRPr sz="2400" b="1">
                <a:solidFill>
                  <a:srgbClr val="25212A"/>
                </a:solidFill>
                <a:latin typeface="Oswald"/>
                <a:ea typeface="Oswald"/>
                <a:cs typeface="Oswald"/>
                <a:sym typeface="Oswald"/>
              </a:defRPr>
            </a:lvl2pPr>
            <a:lvl3pPr lvl="2">
              <a:spcBef>
                <a:spcPts val="0"/>
              </a:spcBef>
              <a:buClr>
                <a:srgbClr val="25212A"/>
              </a:buClr>
              <a:buSzPct val="100000"/>
              <a:buFont typeface="Oswald"/>
              <a:buNone/>
              <a:defRPr sz="2400" b="1">
                <a:solidFill>
                  <a:srgbClr val="25212A"/>
                </a:solidFill>
                <a:latin typeface="Oswald"/>
                <a:ea typeface="Oswald"/>
                <a:cs typeface="Oswald"/>
                <a:sym typeface="Oswald"/>
              </a:defRPr>
            </a:lvl3pPr>
            <a:lvl4pPr lvl="3">
              <a:spcBef>
                <a:spcPts val="0"/>
              </a:spcBef>
              <a:buClr>
                <a:srgbClr val="25212A"/>
              </a:buClr>
              <a:buSzPct val="100000"/>
              <a:buFont typeface="Oswald"/>
              <a:buNone/>
              <a:defRPr sz="2400" b="1">
                <a:solidFill>
                  <a:srgbClr val="25212A"/>
                </a:solidFill>
                <a:latin typeface="Oswald"/>
                <a:ea typeface="Oswald"/>
                <a:cs typeface="Oswald"/>
                <a:sym typeface="Oswald"/>
              </a:defRPr>
            </a:lvl4pPr>
            <a:lvl5pPr lvl="4">
              <a:spcBef>
                <a:spcPts val="0"/>
              </a:spcBef>
              <a:buClr>
                <a:srgbClr val="25212A"/>
              </a:buClr>
              <a:buSzPct val="100000"/>
              <a:buFont typeface="Oswald"/>
              <a:buNone/>
              <a:defRPr sz="2400" b="1">
                <a:solidFill>
                  <a:srgbClr val="25212A"/>
                </a:solidFill>
                <a:latin typeface="Oswald"/>
                <a:ea typeface="Oswald"/>
                <a:cs typeface="Oswald"/>
                <a:sym typeface="Oswald"/>
              </a:defRPr>
            </a:lvl5pPr>
            <a:lvl6pPr lvl="5">
              <a:spcBef>
                <a:spcPts val="0"/>
              </a:spcBef>
              <a:buClr>
                <a:srgbClr val="25212A"/>
              </a:buClr>
              <a:buSzPct val="100000"/>
              <a:buFont typeface="Oswald"/>
              <a:buNone/>
              <a:defRPr sz="2400" b="1">
                <a:solidFill>
                  <a:srgbClr val="25212A"/>
                </a:solidFill>
                <a:latin typeface="Oswald"/>
                <a:ea typeface="Oswald"/>
                <a:cs typeface="Oswald"/>
                <a:sym typeface="Oswald"/>
              </a:defRPr>
            </a:lvl6pPr>
            <a:lvl7pPr lvl="6">
              <a:spcBef>
                <a:spcPts val="0"/>
              </a:spcBef>
              <a:buClr>
                <a:srgbClr val="25212A"/>
              </a:buClr>
              <a:buSzPct val="100000"/>
              <a:buFont typeface="Oswald"/>
              <a:buNone/>
              <a:defRPr sz="2400" b="1">
                <a:solidFill>
                  <a:srgbClr val="25212A"/>
                </a:solidFill>
                <a:latin typeface="Oswald"/>
                <a:ea typeface="Oswald"/>
                <a:cs typeface="Oswald"/>
                <a:sym typeface="Oswald"/>
              </a:defRPr>
            </a:lvl7pPr>
            <a:lvl8pPr lvl="7">
              <a:spcBef>
                <a:spcPts val="0"/>
              </a:spcBef>
              <a:buClr>
                <a:srgbClr val="25212A"/>
              </a:buClr>
              <a:buSzPct val="100000"/>
              <a:buFont typeface="Oswald"/>
              <a:buNone/>
              <a:defRPr sz="2400" b="1">
                <a:solidFill>
                  <a:srgbClr val="25212A"/>
                </a:solidFill>
                <a:latin typeface="Oswald"/>
                <a:ea typeface="Oswald"/>
                <a:cs typeface="Oswald"/>
                <a:sym typeface="Oswald"/>
              </a:defRPr>
            </a:lvl8pPr>
            <a:lvl9pPr lvl="8">
              <a:spcBef>
                <a:spcPts val="0"/>
              </a:spcBef>
              <a:buClr>
                <a:srgbClr val="25212A"/>
              </a:buClr>
              <a:buSzPct val="100000"/>
              <a:buFont typeface="Oswald"/>
              <a:buNone/>
              <a:defRPr sz="2400" b="1">
                <a:solidFill>
                  <a:srgbClr val="25212A"/>
                </a:solidFill>
                <a:latin typeface="Oswald"/>
                <a:ea typeface="Oswald"/>
                <a:cs typeface="Oswald"/>
                <a:sym typeface="Oswald"/>
              </a:defRPr>
            </a:lvl9pPr>
          </a:lstStyle>
          <a:p>
            <a:endParaRPr/>
          </a:p>
        </p:txBody>
      </p:sp>
      <p:sp>
        <p:nvSpPr>
          <p:cNvPr id="8" name="Shape 8"/>
          <p:cNvSpPr txBox="1">
            <a:spLocks noGrp="1"/>
          </p:cNvSpPr>
          <p:nvPr>
            <p:ph type="body" idx="1"/>
          </p:nvPr>
        </p:nvSpPr>
        <p:spPr>
          <a:xfrm>
            <a:off x="1556175" y="1378820"/>
            <a:ext cx="6616800" cy="3042300"/>
          </a:xfrm>
          <a:prstGeom prst="rect">
            <a:avLst/>
          </a:prstGeom>
          <a:noFill/>
          <a:ln>
            <a:noFill/>
          </a:ln>
        </p:spPr>
        <p:txBody>
          <a:bodyPr lIns="91425" tIns="91425" rIns="91425" bIns="91425" anchor="t" anchorCtr="0"/>
          <a:lstStyle>
            <a:lvl1pPr lvl="0">
              <a:spcBef>
                <a:spcPts val="600"/>
              </a:spcBef>
              <a:buClr>
                <a:srgbClr val="25212A"/>
              </a:buClr>
              <a:buSzPct val="100000"/>
              <a:buFont typeface="Tinos"/>
              <a:buChar char="◈"/>
              <a:defRPr sz="3000">
                <a:solidFill>
                  <a:srgbClr val="25212A"/>
                </a:solidFill>
                <a:latin typeface="Tinos"/>
                <a:ea typeface="Tinos"/>
                <a:cs typeface="Tinos"/>
                <a:sym typeface="Tinos"/>
              </a:defRPr>
            </a:lvl1pPr>
            <a:lvl2pPr lvl="1">
              <a:spcBef>
                <a:spcPts val="480"/>
              </a:spcBef>
              <a:buClr>
                <a:srgbClr val="25212A"/>
              </a:buClr>
              <a:buSzPct val="100000"/>
              <a:buFont typeface="Tinos"/>
              <a:buChar char="◆"/>
              <a:defRPr sz="2400">
                <a:solidFill>
                  <a:srgbClr val="25212A"/>
                </a:solidFill>
                <a:latin typeface="Tinos"/>
                <a:ea typeface="Tinos"/>
                <a:cs typeface="Tinos"/>
                <a:sym typeface="Tinos"/>
              </a:defRPr>
            </a:lvl2pPr>
            <a:lvl3pPr lvl="2">
              <a:spcBef>
                <a:spcPts val="480"/>
              </a:spcBef>
              <a:buClr>
                <a:srgbClr val="25212A"/>
              </a:buClr>
              <a:buSzPct val="100000"/>
              <a:buFont typeface="Tinos"/>
              <a:buChar char="◇"/>
              <a:defRPr sz="2400">
                <a:solidFill>
                  <a:srgbClr val="25212A"/>
                </a:solidFill>
                <a:latin typeface="Tinos"/>
                <a:ea typeface="Tinos"/>
                <a:cs typeface="Tinos"/>
                <a:sym typeface="Tinos"/>
              </a:defRPr>
            </a:lvl3pPr>
            <a:lvl4pPr lvl="3">
              <a:spcBef>
                <a:spcPts val="360"/>
              </a:spcBef>
              <a:buClr>
                <a:srgbClr val="25212A"/>
              </a:buClr>
              <a:buSzPct val="100000"/>
              <a:buFont typeface="Tinos"/>
              <a:buChar char="⬥"/>
              <a:defRPr sz="1800">
                <a:solidFill>
                  <a:srgbClr val="25212A"/>
                </a:solidFill>
                <a:latin typeface="Tinos"/>
                <a:ea typeface="Tinos"/>
                <a:cs typeface="Tinos"/>
                <a:sym typeface="Tinos"/>
              </a:defRPr>
            </a:lvl4pPr>
            <a:lvl5pPr lvl="4">
              <a:spcBef>
                <a:spcPts val="360"/>
              </a:spcBef>
              <a:buClr>
                <a:srgbClr val="25212A"/>
              </a:buClr>
              <a:buSzPct val="100000"/>
              <a:buFont typeface="Tinos"/>
              <a:buChar char="⬦"/>
              <a:defRPr sz="1800">
                <a:solidFill>
                  <a:srgbClr val="25212A"/>
                </a:solidFill>
                <a:latin typeface="Tinos"/>
                <a:ea typeface="Tinos"/>
                <a:cs typeface="Tinos"/>
                <a:sym typeface="Tinos"/>
              </a:defRPr>
            </a:lvl5pPr>
            <a:lvl6pPr lvl="5">
              <a:spcBef>
                <a:spcPts val="360"/>
              </a:spcBef>
              <a:buClr>
                <a:srgbClr val="25212A"/>
              </a:buClr>
              <a:buSzPct val="100000"/>
              <a:buFont typeface="Tinos"/>
              <a:buChar char="⬦"/>
              <a:defRPr sz="1800">
                <a:solidFill>
                  <a:srgbClr val="25212A"/>
                </a:solidFill>
                <a:latin typeface="Tinos"/>
                <a:ea typeface="Tinos"/>
                <a:cs typeface="Tinos"/>
                <a:sym typeface="Tinos"/>
              </a:defRPr>
            </a:lvl6pPr>
            <a:lvl7pPr lvl="6">
              <a:spcBef>
                <a:spcPts val="360"/>
              </a:spcBef>
              <a:buClr>
                <a:srgbClr val="25212A"/>
              </a:buClr>
              <a:buSzPct val="100000"/>
              <a:buFont typeface="Tinos"/>
              <a:buChar char="⬦"/>
              <a:defRPr sz="1800">
                <a:solidFill>
                  <a:srgbClr val="25212A"/>
                </a:solidFill>
                <a:latin typeface="Tinos"/>
                <a:ea typeface="Tinos"/>
                <a:cs typeface="Tinos"/>
                <a:sym typeface="Tinos"/>
              </a:defRPr>
            </a:lvl7pPr>
            <a:lvl8pPr lvl="7">
              <a:spcBef>
                <a:spcPts val="360"/>
              </a:spcBef>
              <a:buClr>
                <a:srgbClr val="25212A"/>
              </a:buClr>
              <a:buSzPct val="100000"/>
              <a:buFont typeface="Tinos"/>
              <a:buChar char="⬦"/>
              <a:defRPr sz="1800">
                <a:solidFill>
                  <a:srgbClr val="25212A"/>
                </a:solidFill>
                <a:latin typeface="Tinos"/>
                <a:ea typeface="Tinos"/>
                <a:cs typeface="Tinos"/>
                <a:sym typeface="Tinos"/>
              </a:defRPr>
            </a:lvl8pPr>
            <a:lvl9pPr lvl="8">
              <a:spcBef>
                <a:spcPts val="360"/>
              </a:spcBef>
              <a:buClr>
                <a:srgbClr val="25212A"/>
              </a:buClr>
              <a:buSzPct val="100000"/>
              <a:buFont typeface="Tinos"/>
              <a:buChar char="⬦"/>
              <a:defRPr sz="1800">
                <a:solidFill>
                  <a:srgbClr val="25212A"/>
                </a:solidFill>
                <a:latin typeface="Tinos"/>
                <a:ea typeface="Tinos"/>
                <a:cs typeface="Tinos"/>
                <a:sym typeface="Tinos"/>
              </a:defRPr>
            </a:lvl9pPr>
          </a:lstStyle>
          <a:p>
            <a:endParaRPr/>
          </a:p>
        </p:txBody>
      </p:sp>
      <p:sp>
        <p:nvSpPr>
          <p:cNvPr id="9" name="Shape 9"/>
          <p:cNvSpPr txBox="1">
            <a:spLocks noGrp="1"/>
          </p:cNvSpPr>
          <p:nvPr>
            <p:ph type="sldNum" idx="12"/>
          </p:nvPr>
        </p:nvSpPr>
        <p:spPr>
          <a:xfrm>
            <a:off x="7899350" y="4098425"/>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200">
                <a:solidFill>
                  <a:srgbClr val="666666"/>
                </a:solidFill>
                <a:latin typeface="Tinos"/>
                <a:ea typeface="Tinos"/>
                <a:cs typeface="Tinos"/>
                <a:sym typeface="Tinos"/>
              </a:rPr>
              <a:t>‹#›</a:t>
            </a:fld>
            <a:endParaRPr lang="en" sz="1200">
              <a:solidFill>
                <a:srgbClr val="666666"/>
              </a:solidFill>
              <a:latin typeface="Tinos"/>
              <a:ea typeface="Tinos"/>
              <a:cs typeface="Tinos"/>
              <a:sym typeface="Tino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5" r:id="rId5"/>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brighthorizons.com/family-resources/e-family-news/2012-the-art-of-being-a-father/"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www.friscoisd.org/ly/news/tips_commfriendlyparent.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slidescarnival.com/"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unsplash.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1811087" y="1458425"/>
            <a:ext cx="5307900" cy="1159800"/>
          </a:xfrm>
          <a:prstGeom prst="rect">
            <a:avLst/>
          </a:prstGeom>
        </p:spPr>
        <p:txBody>
          <a:bodyPr lIns="91425" tIns="91425" rIns="91425" bIns="91425" anchor="ctr" anchorCtr="0">
            <a:noAutofit/>
          </a:bodyPr>
          <a:lstStyle/>
          <a:p>
            <a:pPr lvl="0">
              <a:spcBef>
                <a:spcPts val="0"/>
              </a:spcBef>
              <a:buNone/>
            </a:pPr>
            <a:r>
              <a:rPr lang="en" dirty="0" smtClean="0"/>
              <a:t>Parenting Behaviors and Skill Building</a:t>
            </a:r>
            <a:endParaRPr lang="en" dirty="0"/>
          </a:p>
        </p:txBody>
      </p:sp>
      <p:sp>
        <p:nvSpPr>
          <p:cNvPr id="3" name="Shape 81"/>
          <p:cNvSpPr txBox="1">
            <a:spLocks/>
          </p:cNvSpPr>
          <p:nvPr/>
        </p:nvSpPr>
        <p:spPr>
          <a:xfrm>
            <a:off x="1811087" y="2740589"/>
            <a:ext cx="5802600" cy="784800"/>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 sz="1800" smtClean="0">
                <a:latin typeface="Tinos" panose="020B0604020202020204" charset="0"/>
                <a:ea typeface="Tinos" panose="020B0604020202020204" charset="0"/>
                <a:cs typeface="Tinos" panose="020B0604020202020204" charset="0"/>
              </a:rPr>
              <a:t>Fathers and Sons Program</a:t>
            </a:r>
            <a:endParaRPr lang="en" sz="1800" dirty="0">
              <a:latin typeface="Tinos" panose="020B0604020202020204" charset="0"/>
              <a:ea typeface="Tinos" panose="020B0604020202020204" charset="0"/>
              <a:cs typeface="Tinos" panose="020B0604020202020204" charset="0"/>
            </a:endParaRPr>
          </a:p>
        </p:txBody>
      </p:sp>
      <p:pic>
        <p:nvPicPr>
          <p:cNvPr id="4" name="Picture 6" descr="generations"/>
          <p:cNvPicPr>
            <a:picLocks noChangeAspect="1" noChangeArrowheads="1"/>
          </p:cNvPicPr>
          <p:nvPr/>
        </p:nvPicPr>
        <p:blipFill rotWithShape="1">
          <a:blip r:embed="rId3">
            <a:extLst>
              <a:ext uri="{28A0092B-C50C-407E-A947-70E740481C1C}">
                <a14:useLocalDpi xmlns:a14="http://schemas.microsoft.com/office/drawing/2010/main" val="0"/>
              </a:ext>
            </a:extLst>
          </a:blip>
          <a:srcRect l="9295" r="9081" b="9223"/>
          <a:stretch/>
        </p:blipFill>
        <p:spPr bwMode="auto">
          <a:xfrm rot="621727">
            <a:off x="6235149" y="2250190"/>
            <a:ext cx="1861931" cy="193787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extBox 1"/>
          <p:cNvSpPr txBox="1"/>
          <p:nvPr/>
        </p:nvSpPr>
        <p:spPr>
          <a:xfrm>
            <a:off x="0" y="4835723"/>
            <a:ext cx="4137671" cy="307777"/>
          </a:xfrm>
          <a:prstGeom prst="rect">
            <a:avLst/>
          </a:prstGeom>
          <a:noFill/>
        </p:spPr>
        <p:txBody>
          <a:bodyPr wrap="none" rtlCol="0">
            <a:spAutoFit/>
          </a:bodyPr>
          <a:lstStyle/>
          <a:p>
            <a:r>
              <a:rPr lang="en-US" dirty="0">
                <a:solidFill>
                  <a:schemeClr val="bg1"/>
                </a:solidFill>
              </a:rPr>
              <a:t>© 2022 The Regents of the University of Michigan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1556175" y="719375"/>
            <a:ext cx="6616800" cy="699900"/>
          </a:xfrm>
          <a:prstGeom prst="rect">
            <a:avLst/>
          </a:prstGeom>
        </p:spPr>
        <p:txBody>
          <a:bodyPr lIns="91425" tIns="91425" rIns="91425" bIns="91425" anchor="b" anchorCtr="0">
            <a:noAutofit/>
          </a:bodyPr>
          <a:lstStyle/>
          <a:p>
            <a:pPr lvl="0" rtl="0">
              <a:spcBef>
                <a:spcPts val="0"/>
              </a:spcBef>
              <a:buNone/>
            </a:pPr>
            <a:r>
              <a:rPr lang="en" dirty="0" smtClean="0"/>
              <a:t>Tips for Fathers</a:t>
            </a:r>
            <a:endParaRPr lang="en" dirty="0"/>
          </a:p>
        </p:txBody>
      </p:sp>
      <p:sp>
        <p:nvSpPr>
          <p:cNvPr id="62" name="Shape 62"/>
          <p:cNvSpPr txBox="1">
            <a:spLocks noGrp="1"/>
          </p:cNvSpPr>
          <p:nvPr>
            <p:ph type="body" idx="2"/>
          </p:nvPr>
        </p:nvSpPr>
        <p:spPr>
          <a:xfrm>
            <a:off x="1556175" y="1428750"/>
            <a:ext cx="5933187" cy="826500"/>
          </a:xfrm>
          <a:prstGeom prst="rect">
            <a:avLst/>
          </a:prstGeom>
        </p:spPr>
        <p:txBody>
          <a:bodyPr lIns="91425" tIns="91425" rIns="91425" bIns="91425" anchor="t" anchorCtr="0">
            <a:noAutofit/>
          </a:bodyPr>
          <a:lstStyle/>
          <a:p>
            <a:pPr>
              <a:spcAft>
                <a:spcPts val="600"/>
              </a:spcAft>
            </a:pPr>
            <a:r>
              <a:rPr lang="en-US" altLang="en-US" sz="1800" b="1" dirty="0"/>
              <a:t>Be there:</a:t>
            </a:r>
            <a:r>
              <a:rPr lang="en-US" altLang="en-US" sz="1800" dirty="0"/>
              <a:t>  Children want and need your presence, </a:t>
            </a:r>
            <a:r>
              <a:rPr lang="en-US" altLang="en-US" sz="1800" dirty="0" smtClean="0"/>
              <a:t>            from </a:t>
            </a:r>
            <a:r>
              <a:rPr lang="en-US" altLang="en-US" sz="1800" dirty="0"/>
              <a:t>infancy onward. </a:t>
            </a:r>
          </a:p>
          <a:p>
            <a:pPr>
              <a:spcAft>
                <a:spcPts val="600"/>
              </a:spcAft>
            </a:pPr>
            <a:r>
              <a:rPr lang="en-US" altLang="en-US" sz="1800" b="1" dirty="0"/>
              <a:t>Listen:</a:t>
            </a:r>
            <a:r>
              <a:rPr lang="en-US" altLang="en-US" sz="1800" dirty="0"/>
              <a:t>  Being there means more than being present physically. </a:t>
            </a:r>
          </a:p>
          <a:p>
            <a:pPr>
              <a:spcAft>
                <a:spcPts val="600"/>
              </a:spcAft>
            </a:pPr>
            <a:r>
              <a:rPr lang="en-US" altLang="en-US" sz="1800" b="1" dirty="0"/>
              <a:t>Work together on behalf of your child, even if you're not living together</a:t>
            </a:r>
            <a:r>
              <a:rPr lang="en-US" altLang="en-US" sz="1800" dirty="0"/>
              <a:t>. </a:t>
            </a:r>
            <a:endParaRPr lang="en-US" altLang="en-US" sz="1800" dirty="0" smtClean="0"/>
          </a:p>
        </p:txBody>
      </p:sp>
      <p:sp>
        <p:nvSpPr>
          <p:cNvPr id="5" name="TextBox 4"/>
          <p:cNvSpPr txBox="1"/>
          <p:nvPr/>
        </p:nvSpPr>
        <p:spPr>
          <a:xfrm>
            <a:off x="1736766" y="3273887"/>
            <a:ext cx="5923721" cy="738664"/>
          </a:xfrm>
          <a:prstGeom prst="rect">
            <a:avLst/>
          </a:prstGeom>
          <a:noFill/>
        </p:spPr>
        <p:txBody>
          <a:bodyPr wrap="square" rtlCol="0">
            <a:spAutoFit/>
          </a:bodyPr>
          <a:lstStyle/>
          <a:p>
            <a:pPr lvl="1"/>
            <a:r>
              <a:rPr lang="en-US" altLang="en-US" dirty="0" smtClean="0">
                <a:latin typeface="Tinos" panose="020B0604020202020204" charset="0"/>
                <a:ea typeface="Tinos" panose="020B0604020202020204" charset="0"/>
                <a:cs typeface="Tinos" panose="020B0604020202020204" charset="0"/>
              </a:rPr>
              <a:t>-  Learn </a:t>
            </a:r>
            <a:r>
              <a:rPr lang="en-US" altLang="en-US" dirty="0">
                <a:latin typeface="Tinos" panose="020B0604020202020204" charset="0"/>
                <a:ea typeface="Tinos" panose="020B0604020202020204" charset="0"/>
                <a:cs typeface="Tinos" panose="020B0604020202020204" charset="0"/>
              </a:rPr>
              <a:t>to disagree appropriately with your son(s) mother. </a:t>
            </a:r>
          </a:p>
          <a:p>
            <a:pPr lvl="1"/>
            <a:r>
              <a:rPr lang="en-US" altLang="en-US" dirty="0" smtClean="0">
                <a:latin typeface="Tinos" panose="020B0604020202020204" charset="0"/>
                <a:ea typeface="Tinos" panose="020B0604020202020204" charset="0"/>
                <a:cs typeface="Tinos" panose="020B0604020202020204" charset="0"/>
              </a:rPr>
              <a:t>-   Disagreement </a:t>
            </a:r>
            <a:r>
              <a:rPr lang="en-US" altLang="en-US" dirty="0">
                <a:latin typeface="Tinos" panose="020B0604020202020204" charset="0"/>
                <a:ea typeface="Tinos" panose="020B0604020202020204" charset="0"/>
                <a:cs typeface="Tinos" panose="020B0604020202020204" charset="0"/>
              </a:rPr>
              <a:t>is a normal part of parenthood. It is how you resolve those differences that </a:t>
            </a:r>
            <a:r>
              <a:rPr lang="en-US" altLang="en-US" dirty="0" smtClean="0">
                <a:latin typeface="Tinos" panose="020B0604020202020204" charset="0"/>
                <a:ea typeface="Tinos" panose="020B0604020202020204" charset="0"/>
                <a:cs typeface="Tinos" panose="020B0604020202020204" charset="0"/>
              </a:rPr>
              <a:t>matters.</a:t>
            </a:r>
            <a:endParaRPr lang="en-US" dirty="0">
              <a:latin typeface="Tinos" panose="020B0604020202020204" charset="0"/>
              <a:ea typeface="Tinos" panose="020B0604020202020204" charset="0"/>
              <a:cs typeface="Tinos" panose="020B0604020202020204" charset="0"/>
            </a:endParaRPr>
          </a:p>
        </p:txBody>
      </p:sp>
      <p:pic>
        <p:nvPicPr>
          <p:cNvPr id="12" name="Picture 8" descr="mento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2924" y="517612"/>
            <a:ext cx="1575126" cy="208643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0" y="4835723"/>
            <a:ext cx="4137671" cy="307777"/>
          </a:xfrm>
          <a:prstGeom prst="rect">
            <a:avLst/>
          </a:prstGeom>
          <a:noFill/>
        </p:spPr>
        <p:txBody>
          <a:bodyPr wrap="none" rtlCol="0">
            <a:spAutoFit/>
          </a:bodyPr>
          <a:lstStyle/>
          <a:p>
            <a:r>
              <a:rPr lang="en-US" dirty="0">
                <a:solidFill>
                  <a:schemeClr val="bg1"/>
                </a:solidFill>
              </a:rPr>
              <a:t>© 2022 The Regents of the University of Michigan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1556175" y="719375"/>
            <a:ext cx="6616800" cy="699900"/>
          </a:xfrm>
          <a:prstGeom prst="rect">
            <a:avLst/>
          </a:prstGeom>
        </p:spPr>
        <p:txBody>
          <a:bodyPr lIns="91425" tIns="91425" rIns="91425" bIns="91425" anchor="b" anchorCtr="0">
            <a:noAutofit/>
          </a:bodyPr>
          <a:lstStyle/>
          <a:p>
            <a:pPr lvl="0">
              <a:spcBef>
                <a:spcPts val="0"/>
              </a:spcBef>
              <a:buNone/>
            </a:pPr>
            <a:r>
              <a:rPr lang="en" dirty="0" smtClean="0"/>
              <a:t>Tips for Fathers</a:t>
            </a:r>
            <a:endParaRPr lang="en" dirty="0"/>
          </a:p>
        </p:txBody>
      </p:sp>
      <p:sp>
        <p:nvSpPr>
          <p:cNvPr id="94" name="Shape 94"/>
          <p:cNvSpPr txBox="1">
            <a:spLocks noGrp="1"/>
          </p:cNvSpPr>
          <p:nvPr>
            <p:ph type="body" idx="1"/>
          </p:nvPr>
        </p:nvSpPr>
        <p:spPr>
          <a:xfrm>
            <a:off x="1671290" y="1373647"/>
            <a:ext cx="5195596" cy="3042300"/>
          </a:xfrm>
          <a:prstGeom prst="rect">
            <a:avLst/>
          </a:prstGeom>
        </p:spPr>
        <p:txBody>
          <a:bodyPr lIns="91425" tIns="91425" rIns="91425" bIns="91425" anchor="t" anchorCtr="0">
            <a:noAutofit/>
          </a:bodyPr>
          <a:lstStyle/>
          <a:p>
            <a:r>
              <a:rPr lang="en-US" altLang="en-US" sz="2000" b="1" dirty="0"/>
              <a:t>Get to know and be known to the people in your child's world</a:t>
            </a:r>
            <a:r>
              <a:rPr lang="en-US" altLang="en-US" sz="2000" b="1" dirty="0" smtClean="0"/>
              <a:t>.</a:t>
            </a:r>
          </a:p>
          <a:p>
            <a:endParaRPr lang="en-US" altLang="en-US" sz="2000" b="1" dirty="0" smtClean="0"/>
          </a:p>
          <a:p>
            <a:endParaRPr lang="en-US" altLang="en-US" sz="2000" b="1" dirty="0"/>
          </a:p>
          <a:p>
            <a:endParaRPr lang="en-US" altLang="en-US" sz="2000" dirty="0"/>
          </a:p>
          <a:p>
            <a:pPr>
              <a:buNone/>
            </a:pPr>
            <a:endParaRPr lang="en-US" altLang="en-US" sz="2000" b="1" dirty="0" smtClean="0"/>
          </a:p>
          <a:p>
            <a:r>
              <a:rPr lang="en-US" altLang="en-US" sz="2000" b="1" dirty="0" smtClean="0"/>
              <a:t>Play </a:t>
            </a:r>
            <a:r>
              <a:rPr lang="en-US" altLang="en-US" sz="2000" b="1" dirty="0"/>
              <a:t>with your children</a:t>
            </a:r>
            <a:r>
              <a:rPr lang="en-US" altLang="en-US" sz="2000" b="1" dirty="0" smtClean="0"/>
              <a:t>.</a:t>
            </a:r>
            <a:endParaRPr lang="en-US" altLang="en-US" sz="2000" dirty="0"/>
          </a:p>
        </p:txBody>
      </p:sp>
      <p:sp>
        <p:nvSpPr>
          <p:cNvPr id="2" name="TextBox 1"/>
          <p:cNvSpPr txBox="1"/>
          <p:nvPr/>
        </p:nvSpPr>
        <p:spPr>
          <a:xfrm>
            <a:off x="1836993" y="3708572"/>
            <a:ext cx="5849435" cy="523220"/>
          </a:xfrm>
          <a:prstGeom prst="rect">
            <a:avLst/>
          </a:prstGeom>
          <a:noFill/>
        </p:spPr>
        <p:txBody>
          <a:bodyPr wrap="square" rtlCol="0">
            <a:spAutoFit/>
          </a:bodyPr>
          <a:lstStyle/>
          <a:p>
            <a:pPr lvl="1"/>
            <a:r>
              <a:rPr lang="en-US" altLang="en-US" dirty="0" smtClean="0"/>
              <a:t>- </a:t>
            </a:r>
            <a:r>
              <a:rPr lang="en-US" altLang="en-US" dirty="0"/>
              <a:t>One of the best ways to learn about and develop a lasting connection with your children is to enter their world by playing with them.</a:t>
            </a:r>
          </a:p>
        </p:txBody>
      </p:sp>
      <p:sp>
        <p:nvSpPr>
          <p:cNvPr id="6" name="TextBox 5"/>
          <p:cNvSpPr txBox="1"/>
          <p:nvPr/>
        </p:nvSpPr>
        <p:spPr>
          <a:xfrm>
            <a:off x="1836993" y="2114272"/>
            <a:ext cx="4745865" cy="1169551"/>
          </a:xfrm>
          <a:prstGeom prst="rect">
            <a:avLst/>
          </a:prstGeom>
          <a:noFill/>
        </p:spPr>
        <p:txBody>
          <a:bodyPr wrap="square" rtlCol="0">
            <a:spAutoFit/>
          </a:bodyPr>
          <a:lstStyle/>
          <a:p>
            <a:pPr lvl="1"/>
            <a:r>
              <a:rPr lang="en-US" altLang="en-US" dirty="0" smtClean="0"/>
              <a:t>- Teachers</a:t>
            </a:r>
            <a:r>
              <a:rPr lang="en-US" altLang="en-US" dirty="0"/>
              <a:t>, caregivers, and doctors are important people.</a:t>
            </a:r>
          </a:p>
          <a:p>
            <a:pPr lvl="1"/>
            <a:r>
              <a:rPr lang="en-US" altLang="en-US" dirty="0" smtClean="0"/>
              <a:t>- Get </a:t>
            </a:r>
            <a:r>
              <a:rPr lang="en-US" altLang="en-US" dirty="0"/>
              <a:t>to know and be known to your children's friends and their parents.</a:t>
            </a:r>
          </a:p>
          <a:p>
            <a:pPr lvl="1"/>
            <a:r>
              <a:rPr lang="en-US" altLang="en-US" dirty="0" smtClean="0"/>
              <a:t>- If </a:t>
            </a:r>
            <a:r>
              <a:rPr lang="en-US" altLang="en-US" dirty="0"/>
              <a:t>you have concerns about who your child is hanging out with, be sure </a:t>
            </a:r>
            <a:r>
              <a:rPr lang="en-US" altLang="en-US" dirty="0" smtClean="0"/>
              <a:t>to discuss </a:t>
            </a:r>
            <a:r>
              <a:rPr lang="en-US" altLang="en-US" dirty="0"/>
              <a:t>this with your child. </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5957"/>
          <a:stretch/>
        </p:blipFill>
        <p:spPr>
          <a:xfrm>
            <a:off x="6773661" y="1510365"/>
            <a:ext cx="1674389" cy="2107117"/>
          </a:xfrm>
          <a:prstGeom prst="rect">
            <a:avLst/>
          </a:prstGeom>
        </p:spPr>
      </p:pic>
      <p:sp>
        <p:nvSpPr>
          <p:cNvPr id="8" name="TextBox 7"/>
          <p:cNvSpPr txBox="1"/>
          <p:nvPr/>
        </p:nvSpPr>
        <p:spPr>
          <a:xfrm>
            <a:off x="0" y="4835723"/>
            <a:ext cx="4137671" cy="307777"/>
          </a:xfrm>
          <a:prstGeom prst="rect">
            <a:avLst/>
          </a:prstGeom>
          <a:noFill/>
        </p:spPr>
        <p:txBody>
          <a:bodyPr wrap="none" rtlCol="0">
            <a:spAutoFit/>
          </a:bodyPr>
          <a:lstStyle/>
          <a:p>
            <a:r>
              <a:rPr lang="en-US" dirty="0">
                <a:solidFill>
                  <a:schemeClr val="bg1"/>
                </a:solidFill>
              </a:rPr>
              <a:t>© 2022 The Regents of the University of Michigan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1556175" y="719375"/>
            <a:ext cx="6616800" cy="699900"/>
          </a:xfrm>
          <a:prstGeom prst="rect">
            <a:avLst/>
          </a:prstGeom>
        </p:spPr>
        <p:txBody>
          <a:bodyPr lIns="91425" tIns="91425" rIns="91425" bIns="91425" anchor="b" anchorCtr="0">
            <a:noAutofit/>
          </a:bodyPr>
          <a:lstStyle/>
          <a:p>
            <a:pPr lvl="0">
              <a:spcBef>
                <a:spcPts val="0"/>
              </a:spcBef>
              <a:buNone/>
            </a:pPr>
            <a:r>
              <a:rPr lang="en" dirty="0" smtClean="0"/>
              <a:t>Tips for Fathers</a:t>
            </a:r>
            <a:endParaRPr lang="en" dirty="0"/>
          </a:p>
        </p:txBody>
      </p:sp>
      <p:sp>
        <p:nvSpPr>
          <p:cNvPr id="94" name="Shape 94"/>
          <p:cNvSpPr txBox="1">
            <a:spLocks noGrp="1"/>
          </p:cNvSpPr>
          <p:nvPr>
            <p:ph type="body" idx="1"/>
          </p:nvPr>
        </p:nvSpPr>
        <p:spPr>
          <a:xfrm>
            <a:off x="1556175" y="1378820"/>
            <a:ext cx="5195596" cy="3042300"/>
          </a:xfrm>
          <a:prstGeom prst="rect">
            <a:avLst/>
          </a:prstGeom>
        </p:spPr>
        <p:txBody>
          <a:bodyPr lIns="91425" tIns="91425" rIns="91425" bIns="91425" anchor="t" anchorCtr="0">
            <a:noAutofit/>
          </a:bodyPr>
          <a:lstStyle/>
          <a:p>
            <a:r>
              <a:rPr lang="en-US" altLang="en-US" sz="2000" b="1" dirty="0" smtClean="0"/>
              <a:t>Teach by example.</a:t>
            </a:r>
          </a:p>
          <a:p>
            <a:endParaRPr lang="en-US" altLang="en-US" sz="2000" b="1" dirty="0" smtClean="0"/>
          </a:p>
          <a:p>
            <a:endParaRPr lang="en-US" altLang="en-US" sz="2000" b="1" dirty="0"/>
          </a:p>
          <a:p>
            <a:r>
              <a:rPr lang="en-US" altLang="en-US" sz="2000" b="1" dirty="0" smtClean="0"/>
              <a:t>Discipline with love.</a:t>
            </a:r>
          </a:p>
          <a:p>
            <a:endParaRPr lang="en-US" altLang="en-US" sz="2000" b="1" dirty="0" smtClean="0"/>
          </a:p>
          <a:p>
            <a:endParaRPr lang="en-US" altLang="en-US" sz="2000" b="1" dirty="0"/>
          </a:p>
          <a:p>
            <a:pPr>
              <a:buNone/>
            </a:pPr>
            <a:endParaRPr lang="en-US" altLang="en-US" sz="2000" b="1" dirty="0" smtClean="0"/>
          </a:p>
          <a:p>
            <a:r>
              <a:rPr lang="en-US" altLang="en-US" sz="2000" b="1" dirty="0" smtClean="0"/>
              <a:t>Keep your sense of humor.</a:t>
            </a:r>
            <a:endParaRPr lang="en-US" altLang="en-US" sz="2000" dirty="0"/>
          </a:p>
        </p:txBody>
      </p:sp>
      <p:sp>
        <p:nvSpPr>
          <p:cNvPr id="6" name="TextBox 5"/>
          <p:cNvSpPr txBox="1"/>
          <p:nvPr/>
        </p:nvSpPr>
        <p:spPr>
          <a:xfrm>
            <a:off x="1836993" y="1809472"/>
            <a:ext cx="4745865" cy="307777"/>
          </a:xfrm>
          <a:prstGeom prst="rect">
            <a:avLst/>
          </a:prstGeom>
          <a:noFill/>
        </p:spPr>
        <p:txBody>
          <a:bodyPr wrap="square" rtlCol="0">
            <a:spAutoFit/>
          </a:bodyPr>
          <a:lstStyle/>
          <a:p>
            <a:pPr lvl="1"/>
            <a:r>
              <a:rPr lang="en-US" altLang="en-US" dirty="0" smtClean="0"/>
              <a:t>- Children follow what you do more than what you say.</a:t>
            </a:r>
            <a:endParaRPr lang="en-US" altLang="en-US" dirty="0"/>
          </a:p>
        </p:txBody>
      </p:sp>
      <p:sp>
        <p:nvSpPr>
          <p:cNvPr id="9" name="TextBox 8"/>
          <p:cNvSpPr txBox="1"/>
          <p:nvPr/>
        </p:nvSpPr>
        <p:spPr>
          <a:xfrm>
            <a:off x="1836994" y="2724081"/>
            <a:ext cx="4325268" cy="523220"/>
          </a:xfrm>
          <a:prstGeom prst="rect">
            <a:avLst/>
          </a:prstGeom>
          <a:noFill/>
        </p:spPr>
        <p:txBody>
          <a:bodyPr wrap="square" rtlCol="0">
            <a:spAutoFit/>
          </a:bodyPr>
          <a:lstStyle/>
          <a:p>
            <a:pPr lvl="1"/>
            <a:r>
              <a:rPr lang="en-US" altLang="en-US" dirty="0" smtClean="0"/>
              <a:t>- To discipline means to guide or lead out the best in your child, and that is best done with love.</a:t>
            </a:r>
            <a:endParaRPr lang="en-US" altLang="en-US" dirty="0"/>
          </a:p>
        </p:txBody>
      </p:sp>
      <p:pic>
        <p:nvPicPr>
          <p:cNvPr id="10" name="Picture 9" descr="http://www.cdc.gov/ncbddd/hbd/images/hemophilia.jpg"/>
          <p:cNvPicPr/>
          <p:nvPr/>
        </p:nvPicPr>
        <p:blipFill>
          <a:blip r:embed="rId3" cstate="print"/>
          <a:srcRect/>
          <a:stretch>
            <a:fillRect/>
          </a:stretch>
        </p:blipFill>
        <p:spPr bwMode="auto">
          <a:xfrm>
            <a:off x="6331050" y="1419275"/>
            <a:ext cx="1841925" cy="2729946"/>
          </a:xfrm>
          <a:prstGeom prst="rect">
            <a:avLst/>
          </a:prstGeom>
          <a:noFill/>
          <a:ln w="9525">
            <a:noFill/>
            <a:miter lim="800000"/>
            <a:headEnd/>
            <a:tailEnd/>
          </a:ln>
        </p:spPr>
      </p:pic>
      <p:sp>
        <p:nvSpPr>
          <p:cNvPr id="8" name="TextBox 7"/>
          <p:cNvSpPr txBox="1"/>
          <p:nvPr/>
        </p:nvSpPr>
        <p:spPr>
          <a:xfrm>
            <a:off x="0" y="4835723"/>
            <a:ext cx="4137671" cy="307777"/>
          </a:xfrm>
          <a:prstGeom prst="rect">
            <a:avLst/>
          </a:prstGeom>
          <a:noFill/>
        </p:spPr>
        <p:txBody>
          <a:bodyPr wrap="none" rtlCol="0">
            <a:spAutoFit/>
          </a:bodyPr>
          <a:lstStyle/>
          <a:p>
            <a:r>
              <a:rPr lang="en-US" dirty="0">
                <a:solidFill>
                  <a:schemeClr val="bg1"/>
                </a:solidFill>
              </a:rPr>
              <a:t>© 2022 The Regents of the University of Michigan</a:t>
            </a:r>
          </a:p>
        </p:txBody>
      </p:sp>
    </p:spTree>
    <p:extLst>
      <p:ext uri="{BB962C8B-B14F-4D97-AF65-F5344CB8AC3E}">
        <p14:creationId xmlns:p14="http://schemas.microsoft.com/office/powerpoint/2010/main" val="2550647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1556175" y="719375"/>
            <a:ext cx="6616800" cy="699900"/>
          </a:xfrm>
          <a:prstGeom prst="rect">
            <a:avLst/>
          </a:prstGeom>
        </p:spPr>
        <p:txBody>
          <a:bodyPr lIns="91425" tIns="91425" rIns="91425" bIns="91425" anchor="b" anchorCtr="0">
            <a:noAutofit/>
          </a:bodyPr>
          <a:lstStyle/>
          <a:p>
            <a:pPr lvl="0">
              <a:spcBef>
                <a:spcPts val="0"/>
              </a:spcBef>
              <a:buNone/>
            </a:pPr>
            <a:r>
              <a:rPr lang="en" dirty="0" smtClean="0"/>
              <a:t>Communication</a:t>
            </a:r>
            <a:endParaRPr lang="en" dirty="0"/>
          </a:p>
        </p:txBody>
      </p:sp>
      <p:sp>
        <p:nvSpPr>
          <p:cNvPr id="94" name="Shape 94"/>
          <p:cNvSpPr txBox="1">
            <a:spLocks noGrp="1"/>
          </p:cNvSpPr>
          <p:nvPr>
            <p:ph type="body" idx="1"/>
          </p:nvPr>
        </p:nvSpPr>
        <p:spPr>
          <a:xfrm>
            <a:off x="1556175" y="1378820"/>
            <a:ext cx="5195596" cy="3042300"/>
          </a:xfrm>
          <a:prstGeom prst="rect">
            <a:avLst/>
          </a:prstGeom>
        </p:spPr>
        <p:txBody>
          <a:bodyPr lIns="91425" tIns="91425" rIns="91425" bIns="91425" anchor="t" anchorCtr="0">
            <a:noAutofit/>
          </a:bodyPr>
          <a:lstStyle/>
          <a:p>
            <a:r>
              <a:rPr lang="en-US" altLang="en-US" sz="2000" b="1" dirty="0" smtClean="0"/>
              <a:t>Break the ice:</a:t>
            </a:r>
          </a:p>
          <a:p>
            <a:endParaRPr lang="en-US" altLang="en-US" sz="2000" b="1" dirty="0" smtClean="0"/>
          </a:p>
          <a:p>
            <a:endParaRPr lang="en-US" altLang="en-US" sz="2000" b="1" dirty="0" smtClean="0"/>
          </a:p>
          <a:p>
            <a:endParaRPr lang="en-US" altLang="en-US" sz="2000" b="1" dirty="0"/>
          </a:p>
          <a:p>
            <a:r>
              <a:rPr lang="en-US" altLang="en-US" sz="2000" b="1" dirty="0" smtClean="0"/>
              <a:t>Awareness:</a:t>
            </a:r>
          </a:p>
          <a:p>
            <a:endParaRPr lang="en-US" altLang="en-US" sz="2000" b="1" dirty="0" smtClean="0"/>
          </a:p>
          <a:p>
            <a:pPr>
              <a:buNone/>
            </a:pPr>
            <a:endParaRPr lang="en-US" altLang="en-US" sz="2000" b="1" dirty="0"/>
          </a:p>
        </p:txBody>
      </p:sp>
      <p:sp>
        <p:nvSpPr>
          <p:cNvPr id="6" name="TextBox 5"/>
          <p:cNvSpPr txBox="1"/>
          <p:nvPr/>
        </p:nvSpPr>
        <p:spPr>
          <a:xfrm>
            <a:off x="1722693" y="1810529"/>
            <a:ext cx="4246307" cy="523220"/>
          </a:xfrm>
          <a:prstGeom prst="rect">
            <a:avLst/>
          </a:prstGeom>
          <a:noFill/>
        </p:spPr>
        <p:txBody>
          <a:bodyPr wrap="square" rtlCol="0">
            <a:spAutoFit/>
          </a:bodyPr>
          <a:lstStyle/>
          <a:p>
            <a:pPr marL="285750" lvl="1" indent="-285750">
              <a:buFontTx/>
              <a:buChar char="-"/>
            </a:pPr>
            <a:r>
              <a:rPr lang="en-US" altLang="en-US" dirty="0" smtClean="0"/>
              <a:t>Ask questions like, “Is this a good time to talk?”</a:t>
            </a:r>
          </a:p>
          <a:p>
            <a:pPr marL="285750" lvl="1" indent="-285750">
              <a:buFontTx/>
              <a:buChar char="-"/>
            </a:pPr>
            <a:r>
              <a:rPr lang="en-US" altLang="en-US" dirty="0" smtClean="0"/>
              <a:t>Plan activities for you and your son together</a:t>
            </a:r>
            <a:endParaRPr lang="en-US" altLang="en-US" dirty="0"/>
          </a:p>
        </p:txBody>
      </p:sp>
      <p:sp>
        <p:nvSpPr>
          <p:cNvPr id="9" name="TextBox 8"/>
          <p:cNvSpPr txBox="1"/>
          <p:nvPr/>
        </p:nvSpPr>
        <p:spPr>
          <a:xfrm>
            <a:off x="1744845" y="2993194"/>
            <a:ext cx="3903407" cy="954107"/>
          </a:xfrm>
          <a:prstGeom prst="rect">
            <a:avLst/>
          </a:prstGeom>
          <a:noFill/>
        </p:spPr>
        <p:txBody>
          <a:bodyPr wrap="square" rtlCol="0">
            <a:spAutoFit/>
          </a:bodyPr>
          <a:lstStyle/>
          <a:p>
            <a:pPr marL="285750" lvl="1" indent="-285750">
              <a:buFontTx/>
              <a:buChar char="-"/>
            </a:pPr>
            <a:r>
              <a:rPr lang="en-US" altLang="en-US" dirty="0" smtClean="0"/>
              <a:t>Pay attention to teachable moments</a:t>
            </a:r>
          </a:p>
          <a:p>
            <a:pPr marL="285750" lvl="1" indent="-285750">
              <a:buFontTx/>
              <a:buChar char="-"/>
            </a:pPr>
            <a:r>
              <a:rPr lang="en-US" altLang="en-US" dirty="0" smtClean="0"/>
              <a:t>Listen effectively</a:t>
            </a:r>
          </a:p>
          <a:p>
            <a:pPr marL="285750" lvl="1" indent="-285750">
              <a:buFontTx/>
              <a:buChar char="-"/>
            </a:pPr>
            <a:r>
              <a:rPr lang="en-US" altLang="en-US" dirty="0" smtClean="0"/>
              <a:t>Ask specific questions and avoid questions that require a yes or no answer</a:t>
            </a:r>
            <a:endParaRPr lang="en-US" alt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6922" y="1984519"/>
            <a:ext cx="2510869" cy="1672336"/>
          </a:xfrm>
          <a:prstGeom prst="rect">
            <a:avLst/>
          </a:prstGeom>
        </p:spPr>
      </p:pic>
      <p:sp>
        <p:nvSpPr>
          <p:cNvPr id="8" name="TextBox 7"/>
          <p:cNvSpPr txBox="1"/>
          <p:nvPr/>
        </p:nvSpPr>
        <p:spPr>
          <a:xfrm>
            <a:off x="0" y="4835723"/>
            <a:ext cx="4137671" cy="307777"/>
          </a:xfrm>
          <a:prstGeom prst="rect">
            <a:avLst/>
          </a:prstGeom>
          <a:noFill/>
        </p:spPr>
        <p:txBody>
          <a:bodyPr wrap="none" rtlCol="0">
            <a:spAutoFit/>
          </a:bodyPr>
          <a:lstStyle/>
          <a:p>
            <a:r>
              <a:rPr lang="en-US" dirty="0">
                <a:solidFill>
                  <a:schemeClr val="bg1"/>
                </a:solidFill>
              </a:rPr>
              <a:t>© 2022 The Regents of the University of Michigan</a:t>
            </a:r>
          </a:p>
        </p:txBody>
      </p:sp>
    </p:spTree>
    <p:extLst>
      <p:ext uri="{BB962C8B-B14F-4D97-AF65-F5344CB8AC3E}">
        <p14:creationId xmlns:p14="http://schemas.microsoft.com/office/powerpoint/2010/main" val="3366649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1556175" y="719375"/>
            <a:ext cx="6616800" cy="699900"/>
          </a:xfrm>
          <a:prstGeom prst="rect">
            <a:avLst/>
          </a:prstGeom>
        </p:spPr>
        <p:txBody>
          <a:bodyPr lIns="91425" tIns="91425" rIns="91425" bIns="91425" anchor="b" anchorCtr="0">
            <a:noAutofit/>
          </a:bodyPr>
          <a:lstStyle/>
          <a:p>
            <a:pPr lvl="0">
              <a:spcBef>
                <a:spcPts val="0"/>
              </a:spcBef>
              <a:buNone/>
            </a:pPr>
            <a:r>
              <a:rPr lang="en" dirty="0" smtClean="0"/>
              <a:t>Communication</a:t>
            </a:r>
            <a:endParaRPr lang="en" dirty="0"/>
          </a:p>
        </p:txBody>
      </p:sp>
      <p:sp>
        <p:nvSpPr>
          <p:cNvPr id="94" name="Shape 94"/>
          <p:cNvSpPr txBox="1">
            <a:spLocks noGrp="1"/>
          </p:cNvSpPr>
          <p:nvPr>
            <p:ph type="body" idx="1"/>
          </p:nvPr>
        </p:nvSpPr>
        <p:spPr>
          <a:xfrm>
            <a:off x="1556175" y="1378820"/>
            <a:ext cx="5195596" cy="3042300"/>
          </a:xfrm>
          <a:prstGeom prst="rect">
            <a:avLst/>
          </a:prstGeom>
        </p:spPr>
        <p:txBody>
          <a:bodyPr lIns="91425" tIns="91425" rIns="91425" bIns="91425" anchor="t" anchorCtr="0">
            <a:noAutofit/>
          </a:bodyPr>
          <a:lstStyle/>
          <a:p>
            <a:r>
              <a:rPr lang="en-US" altLang="en-US" sz="2000" b="1" dirty="0" smtClean="0"/>
              <a:t>Make a connection:</a:t>
            </a:r>
          </a:p>
          <a:p>
            <a:endParaRPr lang="en-US" altLang="en-US" sz="2000" b="1" dirty="0" smtClean="0"/>
          </a:p>
          <a:p>
            <a:endParaRPr lang="en-US" altLang="en-US" sz="2000" b="1" dirty="0" smtClean="0"/>
          </a:p>
          <a:p>
            <a:pPr>
              <a:buNone/>
            </a:pPr>
            <a:endParaRPr lang="en-US" altLang="en-US" sz="2000" b="1" dirty="0" smtClean="0"/>
          </a:p>
          <a:p>
            <a:pPr>
              <a:buNone/>
            </a:pPr>
            <a:endParaRPr lang="en-US" altLang="en-US" sz="2000" b="1" dirty="0"/>
          </a:p>
        </p:txBody>
      </p:sp>
      <p:sp>
        <p:nvSpPr>
          <p:cNvPr id="6" name="TextBox 5"/>
          <p:cNvSpPr txBox="1"/>
          <p:nvPr/>
        </p:nvSpPr>
        <p:spPr>
          <a:xfrm>
            <a:off x="1716593" y="1789488"/>
            <a:ext cx="4745865" cy="1169551"/>
          </a:xfrm>
          <a:prstGeom prst="rect">
            <a:avLst/>
          </a:prstGeom>
          <a:noFill/>
        </p:spPr>
        <p:txBody>
          <a:bodyPr wrap="square" rtlCol="0">
            <a:spAutoFit/>
          </a:bodyPr>
          <a:lstStyle/>
          <a:p>
            <a:pPr marL="285750" lvl="1" indent="-285750">
              <a:buFontTx/>
              <a:buChar char="-"/>
            </a:pPr>
            <a:r>
              <a:rPr lang="en-US" altLang="en-US" dirty="0" smtClean="0"/>
              <a:t>Get involved in your child’s school and/or social life</a:t>
            </a:r>
          </a:p>
          <a:p>
            <a:pPr marL="285750" lvl="1" indent="-285750">
              <a:buFontTx/>
              <a:buChar char="-"/>
            </a:pPr>
            <a:r>
              <a:rPr lang="en-US" altLang="en-US" dirty="0" smtClean="0"/>
              <a:t>Take advantage of talking during down time</a:t>
            </a:r>
          </a:p>
          <a:p>
            <a:pPr marL="285750" lvl="1" indent="-285750">
              <a:buFontTx/>
              <a:buChar char="-"/>
            </a:pPr>
            <a:r>
              <a:rPr lang="en-US" altLang="en-US" dirty="0" smtClean="0"/>
              <a:t>Look at baby pictures together</a:t>
            </a:r>
          </a:p>
          <a:p>
            <a:pPr marL="285750" lvl="1" indent="-285750">
              <a:buFontTx/>
              <a:buChar char="-"/>
            </a:pPr>
            <a:r>
              <a:rPr lang="en-US" altLang="en-US" dirty="0" smtClean="0"/>
              <a:t>Work on a project together like a hobby, building something, writing, drawing, etc.</a:t>
            </a:r>
            <a:endParaRPr lang="en-US" alt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6840" y="2391828"/>
            <a:ext cx="1409862" cy="201172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2458" y="1033495"/>
            <a:ext cx="1999831" cy="1500873"/>
          </a:xfrm>
          <a:prstGeom prst="rect">
            <a:avLst/>
          </a:prstGeom>
        </p:spPr>
      </p:pic>
      <p:sp>
        <p:nvSpPr>
          <p:cNvPr id="8" name="TextBox 7"/>
          <p:cNvSpPr txBox="1"/>
          <p:nvPr/>
        </p:nvSpPr>
        <p:spPr>
          <a:xfrm>
            <a:off x="0" y="4835723"/>
            <a:ext cx="4137671" cy="307777"/>
          </a:xfrm>
          <a:prstGeom prst="rect">
            <a:avLst/>
          </a:prstGeom>
          <a:noFill/>
        </p:spPr>
        <p:txBody>
          <a:bodyPr wrap="none" rtlCol="0">
            <a:spAutoFit/>
          </a:bodyPr>
          <a:lstStyle/>
          <a:p>
            <a:r>
              <a:rPr lang="en-US" dirty="0">
                <a:solidFill>
                  <a:schemeClr val="bg1"/>
                </a:solidFill>
              </a:rPr>
              <a:t>© 2022 The Regents of the University of Michigan</a:t>
            </a:r>
          </a:p>
        </p:txBody>
      </p:sp>
    </p:spTree>
    <p:extLst>
      <p:ext uri="{BB962C8B-B14F-4D97-AF65-F5344CB8AC3E}">
        <p14:creationId xmlns:p14="http://schemas.microsoft.com/office/powerpoint/2010/main" val="12763495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ctrTitle"/>
          </p:nvPr>
        </p:nvSpPr>
        <p:spPr>
          <a:xfrm>
            <a:off x="1666860" y="613567"/>
            <a:ext cx="5802600" cy="1159800"/>
          </a:xfrm>
          <a:prstGeom prst="rect">
            <a:avLst/>
          </a:prstGeom>
        </p:spPr>
        <p:txBody>
          <a:bodyPr lIns="91425" tIns="91425" rIns="91425" bIns="91425" anchor="b" anchorCtr="0">
            <a:noAutofit/>
          </a:bodyPr>
          <a:lstStyle/>
          <a:p>
            <a:pPr lvl="0" rtl="0">
              <a:spcBef>
                <a:spcPts val="0"/>
              </a:spcBef>
              <a:buNone/>
            </a:pPr>
            <a:r>
              <a:rPr lang="en" sz="2800" dirty="0" smtClean="0"/>
              <a:t>Nobody said fatherhood would be easy…</a:t>
            </a:r>
            <a:br>
              <a:rPr lang="en" sz="2800" dirty="0" smtClean="0"/>
            </a:br>
            <a:endParaRPr lang="en" sz="2800" dirty="0"/>
          </a:p>
        </p:txBody>
      </p:sp>
      <p:sp>
        <p:nvSpPr>
          <p:cNvPr id="5" name="Shape 80"/>
          <p:cNvSpPr txBox="1">
            <a:spLocks/>
          </p:cNvSpPr>
          <p:nvPr/>
        </p:nvSpPr>
        <p:spPr>
          <a:xfrm>
            <a:off x="1666860" y="3777829"/>
            <a:ext cx="5802600" cy="1159800"/>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5212A"/>
              </a:buClr>
              <a:buSzPct val="100000"/>
              <a:buFont typeface="Oswald"/>
              <a:buNone/>
              <a:defRPr sz="4800" b="1" i="0" u="none" strike="noStrike" cap="none">
                <a:solidFill>
                  <a:srgbClr val="25212A"/>
                </a:solidFill>
                <a:latin typeface="Oswald"/>
                <a:ea typeface="Oswald"/>
                <a:cs typeface="Oswald"/>
                <a:sym typeface="Oswald"/>
              </a:defRPr>
            </a:lvl1pPr>
            <a:lvl2pPr lvl="1" rtl="0">
              <a:spcBef>
                <a:spcPts val="0"/>
              </a:spcBef>
              <a:buClr>
                <a:srgbClr val="25212A"/>
              </a:buClr>
              <a:buSzPct val="100000"/>
              <a:buFont typeface="Oswald"/>
              <a:buNone/>
              <a:defRPr sz="4800" b="1">
                <a:solidFill>
                  <a:srgbClr val="25212A"/>
                </a:solidFill>
                <a:latin typeface="Oswald"/>
                <a:ea typeface="Oswald"/>
                <a:cs typeface="Oswald"/>
                <a:sym typeface="Oswald"/>
              </a:defRPr>
            </a:lvl2pPr>
            <a:lvl3pPr lvl="2" rtl="0">
              <a:spcBef>
                <a:spcPts val="0"/>
              </a:spcBef>
              <a:buClr>
                <a:srgbClr val="25212A"/>
              </a:buClr>
              <a:buSzPct val="100000"/>
              <a:buFont typeface="Oswald"/>
              <a:buNone/>
              <a:defRPr sz="4800" b="1">
                <a:solidFill>
                  <a:srgbClr val="25212A"/>
                </a:solidFill>
                <a:latin typeface="Oswald"/>
                <a:ea typeface="Oswald"/>
                <a:cs typeface="Oswald"/>
                <a:sym typeface="Oswald"/>
              </a:defRPr>
            </a:lvl3pPr>
            <a:lvl4pPr lvl="3" rtl="0">
              <a:spcBef>
                <a:spcPts val="0"/>
              </a:spcBef>
              <a:buClr>
                <a:srgbClr val="25212A"/>
              </a:buClr>
              <a:buSzPct val="100000"/>
              <a:buFont typeface="Oswald"/>
              <a:buNone/>
              <a:defRPr sz="4800" b="1">
                <a:solidFill>
                  <a:srgbClr val="25212A"/>
                </a:solidFill>
                <a:latin typeface="Oswald"/>
                <a:ea typeface="Oswald"/>
                <a:cs typeface="Oswald"/>
                <a:sym typeface="Oswald"/>
              </a:defRPr>
            </a:lvl4pPr>
            <a:lvl5pPr lvl="4" rtl="0">
              <a:spcBef>
                <a:spcPts val="0"/>
              </a:spcBef>
              <a:buClr>
                <a:srgbClr val="25212A"/>
              </a:buClr>
              <a:buSzPct val="100000"/>
              <a:buFont typeface="Oswald"/>
              <a:buNone/>
              <a:defRPr sz="4800" b="1">
                <a:solidFill>
                  <a:srgbClr val="25212A"/>
                </a:solidFill>
                <a:latin typeface="Oswald"/>
                <a:ea typeface="Oswald"/>
                <a:cs typeface="Oswald"/>
                <a:sym typeface="Oswald"/>
              </a:defRPr>
            </a:lvl5pPr>
            <a:lvl6pPr lvl="5" rtl="0">
              <a:spcBef>
                <a:spcPts val="0"/>
              </a:spcBef>
              <a:buClr>
                <a:srgbClr val="25212A"/>
              </a:buClr>
              <a:buSzPct val="100000"/>
              <a:buFont typeface="Oswald"/>
              <a:buNone/>
              <a:defRPr sz="4800" b="1">
                <a:solidFill>
                  <a:srgbClr val="25212A"/>
                </a:solidFill>
                <a:latin typeface="Oswald"/>
                <a:ea typeface="Oswald"/>
                <a:cs typeface="Oswald"/>
                <a:sym typeface="Oswald"/>
              </a:defRPr>
            </a:lvl6pPr>
            <a:lvl7pPr lvl="6" rtl="0">
              <a:spcBef>
                <a:spcPts val="0"/>
              </a:spcBef>
              <a:buClr>
                <a:srgbClr val="25212A"/>
              </a:buClr>
              <a:buSzPct val="100000"/>
              <a:buFont typeface="Oswald"/>
              <a:buNone/>
              <a:defRPr sz="4800" b="1">
                <a:solidFill>
                  <a:srgbClr val="25212A"/>
                </a:solidFill>
                <a:latin typeface="Oswald"/>
                <a:ea typeface="Oswald"/>
                <a:cs typeface="Oswald"/>
                <a:sym typeface="Oswald"/>
              </a:defRPr>
            </a:lvl7pPr>
            <a:lvl8pPr lvl="7" rtl="0">
              <a:spcBef>
                <a:spcPts val="0"/>
              </a:spcBef>
              <a:buClr>
                <a:srgbClr val="25212A"/>
              </a:buClr>
              <a:buSzPct val="100000"/>
              <a:buFont typeface="Oswald"/>
              <a:buNone/>
              <a:defRPr sz="4800" b="1">
                <a:solidFill>
                  <a:srgbClr val="25212A"/>
                </a:solidFill>
                <a:latin typeface="Oswald"/>
                <a:ea typeface="Oswald"/>
                <a:cs typeface="Oswald"/>
                <a:sym typeface="Oswald"/>
              </a:defRPr>
            </a:lvl8pPr>
            <a:lvl9pPr lvl="8" rtl="0">
              <a:spcBef>
                <a:spcPts val="0"/>
              </a:spcBef>
              <a:buClr>
                <a:srgbClr val="25212A"/>
              </a:buClr>
              <a:buSzPct val="100000"/>
              <a:buFont typeface="Oswald"/>
              <a:buNone/>
              <a:defRPr sz="4800" b="1">
                <a:solidFill>
                  <a:srgbClr val="25212A"/>
                </a:solidFill>
                <a:latin typeface="Oswald"/>
                <a:ea typeface="Oswald"/>
                <a:cs typeface="Oswald"/>
                <a:sym typeface="Oswald"/>
              </a:defRPr>
            </a:lvl9pPr>
          </a:lstStyle>
          <a:p>
            <a:r>
              <a:rPr lang="en" sz="2800" dirty="0" smtClean="0"/>
              <a:t>If you can survive fatherhood, you can survive anything!</a:t>
            </a:r>
            <a:br>
              <a:rPr lang="en" sz="2800" dirty="0" smtClean="0"/>
            </a:br>
            <a:endParaRPr lang="en" sz="2800" dirty="0"/>
          </a:p>
        </p:txBody>
      </p:sp>
      <p:pic>
        <p:nvPicPr>
          <p:cNvPr id="7" name="Picture 3" descr="father and baby with kent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3253" y="1355375"/>
            <a:ext cx="1781324"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0" y="4835723"/>
            <a:ext cx="4137671" cy="307777"/>
          </a:xfrm>
          <a:prstGeom prst="rect">
            <a:avLst/>
          </a:prstGeom>
          <a:noFill/>
        </p:spPr>
        <p:txBody>
          <a:bodyPr wrap="none" rtlCol="0">
            <a:spAutoFit/>
          </a:bodyPr>
          <a:lstStyle/>
          <a:p>
            <a:r>
              <a:rPr lang="en-US" dirty="0">
                <a:solidFill>
                  <a:schemeClr val="bg1"/>
                </a:solidFill>
              </a:rPr>
              <a:t>© 2022 The Regents of the University of Michigan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Text Placeholder 2"/>
          <p:cNvSpPr>
            <a:spLocks noGrp="1"/>
          </p:cNvSpPr>
          <p:nvPr>
            <p:ph type="body" idx="1"/>
          </p:nvPr>
        </p:nvSpPr>
        <p:spPr/>
        <p:txBody>
          <a:bodyPr/>
          <a:lstStyle/>
          <a:p>
            <a:pPr marL="514350" indent="-514350">
              <a:buAutoNum type="arabicPeriod"/>
            </a:pPr>
            <a:r>
              <a:rPr lang="en-US" altLang="en-US" sz="2000" dirty="0" smtClean="0">
                <a:latin typeface="Tinos" panose="020B0604020202020204" charset="0"/>
                <a:ea typeface="Tinos" panose="020B0604020202020204" charset="0"/>
                <a:cs typeface="Tinos" panose="020B0604020202020204" charset="0"/>
              </a:rPr>
              <a:t>Bright Horizons Family Solutions. (</a:t>
            </a:r>
            <a:r>
              <a:rPr lang="en-US" altLang="en-US" sz="2000" dirty="0" err="1" smtClean="0">
                <a:latin typeface="Tinos" panose="020B0604020202020204" charset="0"/>
                <a:ea typeface="Tinos" panose="020B0604020202020204" charset="0"/>
                <a:cs typeface="Tinos" panose="020B0604020202020204" charset="0"/>
              </a:rPr>
              <a:t>n.d.</a:t>
            </a:r>
            <a:r>
              <a:rPr lang="en-US" altLang="en-US" sz="2000" dirty="0" smtClean="0">
                <a:latin typeface="Tinos" panose="020B0604020202020204" charset="0"/>
                <a:ea typeface="Tinos" panose="020B0604020202020204" charset="0"/>
                <a:cs typeface="Tinos" panose="020B0604020202020204" charset="0"/>
              </a:rPr>
              <a:t>) How to Be a Good Father: Tips and Advice for Dads. Retrieved from: </a:t>
            </a:r>
            <a:r>
              <a:rPr lang="en-US" altLang="en-US" sz="2000" dirty="0" smtClean="0">
                <a:latin typeface="Tinos" panose="020B0604020202020204" charset="0"/>
                <a:ea typeface="Tinos" panose="020B0604020202020204" charset="0"/>
                <a:cs typeface="Tinos" panose="020B0604020202020204" charset="0"/>
                <a:hlinkClick r:id="rId3"/>
              </a:rPr>
              <a:t>http</a:t>
            </a:r>
            <a:r>
              <a:rPr lang="en-US" altLang="en-US" sz="2000" dirty="0">
                <a:latin typeface="Tinos" panose="020B0604020202020204" charset="0"/>
                <a:ea typeface="Tinos" panose="020B0604020202020204" charset="0"/>
                <a:cs typeface="Tinos" panose="020B0604020202020204" charset="0"/>
                <a:hlinkClick r:id="rId3"/>
              </a:rPr>
              <a:t>://www.brighthorizons.com/family-resources/e-family-news/2012-the-art-of-being-a-father</a:t>
            </a:r>
            <a:r>
              <a:rPr lang="en-US" altLang="en-US" sz="2000" dirty="0" smtClean="0">
                <a:latin typeface="Tinos" panose="020B0604020202020204" charset="0"/>
                <a:ea typeface="Tinos" panose="020B0604020202020204" charset="0"/>
                <a:cs typeface="Tinos" panose="020B0604020202020204" charset="0"/>
                <a:hlinkClick r:id="rId3"/>
              </a:rPr>
              <a:t>/</a:t>
            </a:r>
            <a:endParaRPr lang="en-US" altLang="en-US" sz="2000" dirty="0">
              <a:latin typeface="Tinos" panose="020B0604020202020204" charset="0"/>
              <a:ea typeface="Tinos" panose="020B0604020202020204" charset="0"/>
              <a:cs typeface="Tinos" panose="020B0604020202020204" charset="0"/>
            </a:endParaRPr>
          </a:p>
          <a:p>
            <a:pPr marL="514350" indent="-514350">
              <a:buAutoNum type="arabicPeriod"/>
            </a:pPr>
            <a:endParaRPr lang="en-US" altLang="en-US" sz="2000" dirty="0">
              <a:latin typeface="Tinos" panose="020B0604020202020204" charset="0"/>
              <a:ea typeface="Tinos" panose="020B0604020202020204" charset="0"/>
              <a:cs typeface="Tinos" panose="020B0604020202020204" charset="0"/>
            </a:endParaRPr>
          </a:p>
          <a:p>
            <a:pPr marL="514350" indent="-514350">
              <a:buAutoNum type="arabicPeriod"/>
            </a:pPr>
            <a:r>
              <a:rPr lang="en-US" altLang="en-US" sz="2000" dirty="0" err="1" smtClean="0">
                <a:latin typeface="Tinos" panose="020B0604020202020204" charset="0"/>
                <a:ea typeface="Tinos" panose="020B0604020202020204" charset="0"/>
                <a:cs typeface="Tinos" panose="020B0604020202020204" charset="0"/>
              </a:rPr>
              <a:t>Kutner</a:t>
            </a:r>
            <a:r>
              <a:rPr lang="en-US" altLang="en-US" sz="2000" dirty="0" smtClean="0">
                <a:latin typeface="Tinos" panose="020B0604020202020204" charset="0"/>
                <a:ea typeface="Tinos" panose="020B0604020202020204" charset="0"/>
                <a:cs typeface="Tinos" panose="020B0604020202020204" charset="0"/>
              </a:rPr>
              <a:t>, L. (2004). Let’s Connect: A Guide to Communication-Friendly Parenting. Retrieved from: </a:t>
            </a:r>
            <a:r>
              <a:rPr lang="en-US" altLang="en-US" sz="2000" dirty="0" smtClean="0">
                <a:latin typeface="Tinos" panose="020B0604020202020204" charset="0"/>
                <a:ea typeface="Tinos" panose="020B0604020202020204" charset="0"/>
                <a:cs typeface="Tinos" panose="020B0604020202020204" charset="0"/>
                <a:hlinkClick r:id="rId4"/>
              </a:rPr>
              <a:t>http</a:t>
            </a:r>
            <a:r>
              <a:rPr lang="en-US" altLang="en-US" sz="2000" dirty="0">
                <a:latin typeface="Tinos" panose="020B0604020202020204" charset="0"/>
                <a:ea typeface="Tinos" panose="020B0604020202020204" charset="0"/>
                <a:cs typeface="Tinos" panose="020B0604020202020204" charset="0"/>
                <a:hlinkClick r:id="rId4"/>
              </a:rPr>
              <a:t>://</a:t>
            </a:r>
            <a:r>
              <a:rPr lang="en-US" altLang="en-US" sz="2000" dirty="0" smtClean="0">
                <a:latin typeface="Tinos" panose="020B0604020202020204" charset="0"/>
                <a:ea typeface="Tinos" panose="020B0604020202020204" charset="0"/>
                <a:cs typeface="Tinos" panose="020B0604020202020204" charset="0"/>
                <a:hlinkClick r:id="rId4"/>
              </a:rPr>
              <a:t>www.friscoisd.org/ly/news/tips_commfriendlyparent.pdf</a:t>
            </a:r>
            <a:endParaRPr lang="en-US" altLang="en-US" sz="2000" dirty="0" smtClean="0">
              <a:latin typeface="Tinos" panose="020B0604020202020204" charset="0"/>
              <a:ea typeface="Tinos" panose="020B0604020202020204" charset="0"/>
              <a:cs typeface="Tinos" panose="020B0604020202020204" charset="0"/>
            </a:endParaRPr>
          </a:p>
          <a:p>
            <a:pPr marL="514350" indent="-514350">
              <a:buAutoNum type="arabicPeriod"/>
            </a:pPr>
            <a:endParaRPr lang="en-US" altLang="en-US" sz="2800" dirty="0">
              <a:latin typeface="Tinos" panose="020B0604020202020204" charset="0"/>
              <a:ea typeface="Tinos" panose="020B0604020202020204" charset="0"/>
              <a:cs typeface="Tinos" panose="020B0604020202020204" charset="0"/>
            </a:endParaRPr>
          </a:p>
          <a:p>
            <a:pPr>
              <a:buNone/>
            </a:pPr>
            <a:endParaRPr lang="en-US" dirty="0"/>
          </a:p>
        </p:txBody>
      </p:sp>
      <p:sp>
        <p:nvSpPr>
          <p:cNvPr id="5" name="TextBox 4"/>
          <p:cNvSpPr txBox="1"/>
          <p:nvPr/>
        </p:nvSpPr>
        <p:spPr>
          <a:xfrm>
            <a:off x="0" y="4835723"/>
            <a:ext cx="4137671" cy="307777"/>
          </a:xfrm>
          <a:prstGeom prst="rect">
            <a:avLst/>
          </a:prstGeom>
          <a:noFill/>
        </p:spPr>
        <p:txBody>
          <a:bodyPr wrap="none" rtlCol="0">
            <a:spAutoFit/>
          </a:bodyPr>
          <a:lstStyle/>
          <a:p>
            <a:r>
              <a:rPr lang="en-US" dirty="0">
                <a:solidFill>
                  <a:schemeClr val="bg1"/>
                </a:solidFill>
              </a:rPr>
              <a:t>© 2022 The Regents of the University of Michigan</a:t>
            </a:r>
          </a:p>
        </p:txBody>
      </p:sp>
    </p:spTree>
    <p:extLst>
      <p:ext uri="{BB962C8B-B14F-4D97-AF65-F5344CB8AC3E}">
        <p14:creationId xmlns:p14="http://schemas.microsoft.com/office/powerpoint/2010/main" val="2056335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1556175" y="719375"/>
            <a:ext cx="6616800" cy="699900"/>
          </a:xfrm>
          <a:prstGeom prst="rect">
            <a:avLst/>
          </a:prstGeom>
        </p:spPr>
        <p:txBody>
          <a:bodyPr lIns="91425" tIns="91425" rIns="91425" bIns="91425" anchor="b" anchorCtr="0">
            <a:noAutofit/>
          </a:bodyPr>
          <a:lstStyle/>
          <a:p>
            <a:pPr lvl="0" rtl="0">
              <a:spcBef>
                <a:spcPts val="0"/>
              </a:spcBef>
              <a:buNone/>
            </a:pPr>
            <a:r>
              <a:rPr lang="en"/>
              <a:t>CREDITS</a:t>
            </a:r>
          </a:p>
        </p:txBody>
      </p:sp>
      <p:sp>
        <p:nvSpPr>
          <p:cNvPr id="267" name="Shape 267"/>
          <p:cNvSpPr txBox="1">
            <a:spLocks noGrp="1"/>
          </p:cNvSpPr>
          <p:nvPr>
            <p:ph type="body" idx="1"/>
          </p:nvPr>
        </p:nvSpPr>
        <p:spPr>
          <a:xfrm>
            <a:off x="1556175" y="1378820"/>
            <a:ext cx="6616800" cy="3042300"/>
          </a:xfrm>
          <a:prstGeom prst="rect">
            <a:avLst/>
          </a:prstGeom>
        </p:spPr>
        <p:txBody>
          <a:bodyPr lIns="91425" tIns="91425" rIns="91425" bIns="91425" anchor="t" anchorCtr="0">
            <a:noAutofit/>
          </a:bodyPr>
          <a:lstStyle/>
          <a:p>
            <a:pPr lvl="0" rtl="0">
              <a:spcBef>
                <a:spcPts val="0"/>
              </a:spcBef>
              <a:buNone/>
            </a:pPr>
            <a:r>
              <a:rPr lang="en" sz="2400">
                <a:solidFill>
                  <a:srgbClr val="25212A"/>
                </a:solidFill>
              </a:rPr>
              <a:t>Special thanks to all the people who made and released these awesome resources for free:</a:t>
            </a:r>
          </a:p>
          <a:p>
            <a:pPr marL="457200" lvl="0" indent="-381000" rtl="0">
              <a:lnSpc>
                <a:spcPct val="115000"/>
              </a:lnSpc>
              <a:spcBef>
                <a:spcPts val="0"/>
              </a:spcBef>
              <a:buClr>
                <a:srgbClr val="25212A"/>
              </a:buClr>
              <a:buSzPct val="100000"/>
            </a:pPr>
            <a:r>
              <a:rPr lang="en" sz="2400">
                <a:solidFill>
                  <a:srgbClr val="25212A"/>
                </a:solidFill>
              </a:rPr>
              <a:t>Presentation template by </a:t>
            </a:r>
            <a:r>
              <a:rPr lang="en" sz="2400" u="sng">
                <a:solidFill>
                  <a:srgbClr val="25212A"/>
                </a:solidFill>
                <a:hlinkClick r:id="rId3"/>
              </a:rPr>
              <a:t>SlidesCarnival</a:t>
            </a:r>
          </a:p>
          <a:p>
            <a:pPr marL="457200" lvl="0" indent="-381000" rtl="0">
              <a:lnSpc>
                <a:spcPct val="115000"/>
              </a:lnSpc>
              <a:spcBef>
                <a:spcPts val="0"/>
              </a:spcBef>
              <a:buClr>
                <a:srgbClr val="25212A"/>
              </a:buClr>
              <a:buSzPct val="100000"/>
            </a:pPr>
            <a:r>
              <a:rPr lang="en" sz="2400">
                <a:solidFill>
                  <a:srgbClr val="25212A"/>
                </a:solidFill>
              </a:rPr>
              <a:t>Photographs by </a:t>
            </a:r>
            <a:r>
              <a:rPr lang="en" sz="2400" u="sng">
                <a:solidFill>
                  <a:srgbClr val="25212A"/>
                </a:solidFill>
                <a:hlinkClick r:id="rId4"/>
              </a:rPr>
              <a:t>Unsplash</a:t>
            </a:r>
          </a:p>
        </p:txBody>
      </p:sp>
      <p:sp>
        <p:nvSpPr>
          <p:cNvPr id="5" name="TextBox 4"/>
          <p:cNvSpPr txBox="1"/>
          <p:nvPr/>
        </p:nvSpPr>
        <p:spPr>
          <a:xfrm>
            <a:off x="0" y="4835723"/>
            <a:ext cx="4137671" cy="307777"/>
          </a:xfrm>
          <a:prstGeom prst="rect">
            <a:avLst/>
          </a:prstGeom>
          <a:noFill/>
        </p:spPr>
        <p:txBody>
          <a:bodyPr wrap="none" rtlCol="0">
            <a:spAutoFit/>
          </a:bodyPr>
          <a:lstStyle/>
          <a:p>
            <a:r>
              <a:rPr lang="en-US" dirty="0">
                <a:solidFill>
                  <a:schemeClr val="bg1"/>
                </a:solidFill>
              </a:rPr>
              <a:t>© 2022 The Regents of the University of Michigan</a:t>
            </a:r>
          </a:p>
        </p:txBody>
      </p:sp>
    </p:spTree>
  </p:cSld>
  <p:clrMapOvr>
    <a:masterClrMapping/>
  </p:clrMapOvr>
</p:sld>
</file>

<file path=ppt/theme/theme1.xml><?xml version="1.0" encoding="utf-8"?>
<a:theme xmlns:a="http://schemas.openxmlformats.org/drawingml/2006/main" name="Quintu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1111</Words>
  <Application>Microsoft Office PowerPoint</Application>
  <PresentationFormat>On-screen Show (16:9)</PresentationFormat>
  <Paragraphs>103</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Tinos</vt:lpstr>
      <vt:lpstr>Oswald</vt:lpstr>
      <vt:lpstr>Comic Sans MS</vt:lpstr>
      <vt:lpstr>Quintus template</vt:lpstr>
      <vt:lpstr>Parenting Behaviors and Skill Building</vt:lpstr>
      <vt:lpstr>Tips for Fathers</vt:lpstr>
      <vt:lpstr>Tips for Fathers</vt:lpstr>
      <vt:lpstr>Tips for Fathers</vt:lpstr>
      <vt:lpstr>Communication</vt:lpstr>
      <vt:lpstr>Communication</vt:lpstr>
      <vt:lpstr>Nobody said fatherhood would be easy… </vt:lpstr>
      <vt:lpstr>REFERENCES</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Parenting Behaviors and Skill Building</dc:title>
  <dc:creator>Odom, Raven</dc:creator>
  <cp:lastModifiedBy>School of Public Health</cp:lastModifiedBy>
  <cp:revision>18</cp:revision>
  <dcterms:modified xsi:type="dcterms:W3CDTF">2022-03-30T19:50:48Z</dcterms:modified>
</cp:coreProperties>
</file>