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3" r:id="rId15"/>
    <p:sldId id="272" r:id="rId16"/>
    <p:sldId id="271" r:id="rId17"/>
  </p:sldIdLst>
  <p:sldSz cx="9144000" cy="6858000" type="screen4x3"/>
  <p:notesSz cx="6858000" cy="9296400"/>
  <p:embeddedFontLst>
    <p:embeddedFont>
      <p:font typeface="Impact" panose="020B0806030902050204" pitchFamily="34" charset="0"/>
      <p:regular r:id="rId20"/>
    </p:embeddedFont>
    <p:embeddedFont>
      <p:font typeface="Arvo" panose="020B0604020202020204" charset="0"/>
      <p:regular r:id="rId21"/>
      <p:bold r:id="rId22"/>
      <p:italic r:id="rId23"/>
      <p:boldItalic r:id="rId24"/>
    </p:embeddedFont>
    <p:embeddedFont>
      <p:font typeface="Bitter" panose="020B0604020202020204"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71" autoAdjust="0"/>
  </p:normalViewPr>
  <p:slideViewPr>
    <p:cSldViewPr snapToGrid="0">
      <p:cViewPr varScale="1">
        <p:scale>
          <a:sx n="91" d="100"/>
          <a:sy n="91" d="100"/>
        </p:scale>
        <p:origin x="2184" y="84"/>
      </p:cViewPr>
      <p:guideLst/>
    </p:cSldViewPr>
  </p:slideViewPr>
  <p:notesTextViewPr>
    <p:cViewPr>
      <p:scale>
        <a:sx n="1" d="1"/>
        <a:sy n="1" d="1"/>
      </p:scale>
      <p:origin x="0" y="0"/>
    </p:cViewPr>
  </p:notesTextViewPr>
  <p:notesViewPr>
    <p:cSldViewPr snapToGrid="0">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0107CD0B-6B30-403C-A7BA-2D09F728D871}" type="datetimeFigureOut">
              <a:rPr lang="en-US" smtClean="0"/>
              <a:t>3/24/2022</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r>
              <a:rPr lang="en-US" smtClean="0"/>
              <a:t>© 2022 The Regents of the University of Michigan</a:t>
            </a: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839A32FF-01FB-47E4-8FA8-7B2231050B6B}" type="slidenum">
              <a:rPr lang="en-US" smtClean="0"/>
              <a:t>‹#›</a:t>
            </a:fld>
            <a:endParaRPr lang="en-US"/>
          </a:p>
        </p:txBody>
      </p:sp>
    </p:spTree>
    <p:extLst>
      <p:ext uri="{BB962C8B-B14F-4D97-AF65-F5344CB8AC3E}">
        <p14:creationId xmlns:p14="http://schemas.microsoft.com/office/powerpoint/2010/main" val="32818706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2F6D6EC-2B4E-461D-8371-8727800F6E10}" type="slidenum">
              <a:rPr lang="en-US" smtClean="0"/>
              <a:t>‹#›</a:t>
            </a:fld>
            <a:endParaRPr lang="en-US"/>
          </a:p>
        </p:txBody>
      </p:sp>
    </p:spTree>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1" y="4415790"/>
            <a:ext cx="5486399" cy="4183380"/>
          </a:xfrm>
          <a:prstGeom prst="rect">
            <a:avLst/>
          </a:prstGeom>
          <a:ln>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u="sng" dirty="0" smtClean="0">
                <a:cs typeface="Times New Roman" panose="02020603050405020304" pitchFamily="18" charset="0"/>
              </a:rPr>
              <a:t>Facilitator Script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i="1" dirty="0" smtClean="0">
                <a:cs typeface="Times New Roman" panose="02020603050405020304" pitchFamily="18" charset="0"/>
              </a:rPr>
              <a:t>(Read the text in the boxes as you go through the PowerPoint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cs typeface="Times New Roman" panose="02020603050405020304" pitchFamily="18" charset="0"/>
              </a:rPr>
              <a:t>In today’s session you will learn about one group of people from Africa: the Akan people of Ghana </a:t>
            </a:r>
            <a:r>
              <a:rPr lang="en-US" altLang="en-US" sz="1400" i="1" u="sng" dirty="0" smtClean="0">
                <a:cs typeface="Times New Roman" panose="02020603050405020304" pitchFamily="18" charset="0"/>
              </a:rPr>
              <a:t>and</a:t>
            </a:r>
            <a:r>
              <a:rPr lang="en-US" altLang="en-US" sz="1400" dirty="0" smtClean="0">
                <a:cs typeface="Times New Roman" panose="02020603050405020304" pitchFamily="18" charset="0"/>
              </a:rPr>
              <a:t> one of their cultural practices of making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cloth. We are going to explore the meaning of some of the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symbols and show you how the Ghanaian people used them in making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cloth. Using paints and construction paper, you will have the opportunity to make your very own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cloth.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cs typeface="Times New Roman" panose="02020603050405020304" pitchFamily="18" charset="0"/>
              </a:rPr>
              <a:t>Each family will create their own special cloth to represent what they mean to each other.</a:t>
            </a:r>
            <a:r>
              <a:rPr lang="en-US" altLang="en-US" sz="1400" baseline="0" dirty="0" smtClean="0">
                <a:cs typeface="Times New Roman" panose="02020603050405020304" pitchFamily="18" charset="0"/>
              </a:rPr>
              <a:t> </a:t>
            </a:r>
            <a:r>
              <a:rPr lang="en-US" altLang="en-US" sz="1400" dirty="0" smtClean="0">
                <a:cs typeface="Times New Roman" panose="02020603050405020304" pitchFamily="18" charset="0"/>
              </a:rPr>
              <a:t>We are going to take most of today’s session to do this, so be prepared to have some fun!</a:t>
            </a:r>
          </a:p>
          <a:p>
            <a:pPr lvl="0">
              <a:spcBef>
                <a:spcPts val="0"/>
              </a:spcBef>
              <a:buNone/>
            </a:pPr>
            <a:endParaRPr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SAN-KOH-FAH represents learning. One should learn about their past to understand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This symbol is used widely to represent African American people in this country “looking back” to their past to understand who they are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The great contributions that Africans have made to this world are limitless!</a:t>
            </a:r>
          </a:p>
          <a:p>
            <a:pPr lvl="0" rtl="0">
              <a:spcBef>
                <a:spcPts val="0"/>
              </a:spcBef>
              <a:buNone/>
            </a:pPr>
            <a:endParaRPr lang="en"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This symbol is used to convey the strength involved in growing and maturing in this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We have to understand that our experiences are unique ones and that if you “train a child in the way that he should go…he will not depart from it.”</a:t>
            </a:r>
            <a:r>
              <a:rPr lang="en-US" altLang="en-US" sz="1600" baseline="30000" dirty="0" smtClean="0"/>
              <a:t>2</a:t>
            </a:r>
            <a:endParaRPr lang="en-US" altLang="en-US" sz="1600" dirty="0" smtClean="0"/>
          </a:p>
          <a:p>
            <a:pPr lvl="0" rtl="0">
              <a:spcBef>
                <a:spcPts val="0"/>
              </a:spcBef>
              <a:buNone/>
            </a:pPr>
            <a:endParaRPr lang="en"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r>
              <a:rPr lang="en-US" altLang="en-US" sz="1600" dirty="0" smtClean="0"/>
              <a:t>This symbol is most appropriate to convey messages of strength in a person.</a:t>
            </a:r>
            <a:r>
              <a:rPr lang="en-US" altLang="en-US" sz="1600" baseline="30000" dirty="0" smtClean="0"/>
              <a:t>2</a:t>
            </a:r>
            <a:r>
              <a:rPr lang="en-US" altLang="en-US" sz="1600" dirty="0" smtClean="0"/>
              <a:t>  </a:t>
            </a:r>
          </a:p>
          <a:p>
            <a:endParaRPr lang="en-US" altLang="en-US" sz="1600" dirty="0"/>
          </a:p>
          <a:p>
            <a:r>
              <a:rPr lang="en-US" altLang="en-US" sz="1600" dirty="0" smtClean="0"/>
              <a:t>It shows that we all have something to learn and that love is sometimes called “tough love.” But we must honor the lessons we learn from all of our elders, children and parents alike.</a:t>
            </a:r>
          </a:p>
          <a:p>
            <a:pPr lvl="0" rtl="0">
              <a:spcBef>
                <a:spcPts val="0"/>
              </a:spcBef>
              <a:buNone/>
            </a:pPr>
            <a:endParaRPr lang="en"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pPr>
              <a:lnSpc>
                <a:spcPct val="90000"/>
              </a:lnSpc>
            </a:pPr>
            <a:r>
              <a:rPr lang="en-US" altLang="en-US" sz="1400" dirty="0" smtClean="0">
                <a:cs typeface="Times New Roman" panose="02020603050405020304" pitchFamily="18" charset="0"/>
              </a:rPr>
              <a:t>The reason we can value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symbolism in our culture is because our ancestors are from Africa.  Ancestors are people who lived many, many years before us. Our ancestors represent a part of our family that is no longer with us. They represent</a:t>
            </a:r>
            <a:r>
              <a:rPr lang="en-US" altLang="en-US" sz="1400" baseline="0" dirty="0" smtClean="0">
                <a:cs typeface="Times New Roman" panose="02020603050405020304" pitchFamily="18" charset="0"/>
              </a:rPr>
              <a:t> </a:t>
            </a:r>
            <a:r>
              <a:rPr lang="en-US" altLang="en-US" sz="1400" dirty="0" smtClean="0">
                <a:cs typeface="Times New Roman" panose="02020603050405020304" pitchFamily="18" charset="0"/>
              </a:rPr>
              <a:t>where we originally came from. As a result of our African ancestry, we can add some of that rich African history and meaning to our lives, even today.</a:t>
            </a:r>
          </a:p>
          <a:p>
            <a:pPr>
              <a:lnSpc>
                <a:spcPct val="90000"/>
              </a:lnSpc>
            </a:pPr>
            <a:endParaRPr lang="en-US" altLang="en-US" sz="1400" dirty="0" smtClean="0"/>
          </a:p>
          <a:p>
            <a:pPr>
              <a:lnSpc>
                <a:spcPct val="90000"/>
              </a:lnSpc>
            </a:pPr>
            <a:r>
              <a:rPr lang="en-US" altLang="en-US" sz="1400" dirty="0" smtClean="0">
                <a:cs typeface="Times New Roman" panose="02020603050405020304" pitchFamily="18" charset="0"/>
              </a:rPr>
              <a:t>Just as the American Flag represents the United States as a country and its people,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is one way to represent what is African, particularly among the Akan people of Ghana and the Ivory Coast. </a:t>
            </a:r>
          </a:p>
          <a:p>
            <a:pPr>
              <a:lnSpc>
                <a:spcPct val="90000"/>
              </a:lnSpc>
            </a:pPr>
            <a:endParaRPr lang="en-US" altLang="en-US" sz="1400" dirty="0" smtClean="0"/>
          </a:p>
          <a:p>
            <a:pPr>
              <a:lnSpc>
                <a:spcPct val="90000"/>
              </a:lnSpc>
            </a:pPr>
            <a:r>
              <a:rPr lang="en-US" altLang="en-US" sz="1400" dirty="0" smtClean="0">
                <a:cs typeface="Times New Roman" panose="02020603050405020304" pitchFamily="18" charset="0"/>
              </a:rPr>
              <a:t>So be proud and know that you are of African ancestry and that part of your culture is rooted in the rich soil of Africa.</a:t>
            </a:r>
            <a:r>
              <a:rPr lang="en-US" altLang="en-US" sz="1400" baseline="0" dirty="0" smtClean="0">
                <a:cs typeface="Times New Roman" panose="02020603050405020304" pitchFamily="18" charset="0"/>
              </a:rPr>
              <a:t> </a:t>
            </a:r>
            <a:r>
              <a:rPr lang="en-US" altLang="en-US" sz="1400" dirty="0" smtClean="0">
                <a:cs typeface="Times New Roman" panose="02020603050405020304" pitchFamily="18" charset="0"/>
              </a:rPr>
              <a:t>Remember, the Akan people represent only one culture in Africa. There are thousands more cultures from Africa to learn about. We’ve only just begun to appreciate our greatness!</a:t>
            </a:r>
            <a:r>
              <a:rPr lang="en-US" altLang="en-US" sz="1400" dirty="0" smtClean="0"/>
              <a:t> </a:t>
            </a:r>
          </a:p>
          <a:p>
            <a:pPr>
              <a:lnSpc>
                <a:spcPct val="90000"/>
              </a:lnSpc>
            </a:pPr>
            <a:endParaRPr lang="en-US" altLang="en-US" sz="1400" dirty="0" smtClean="0"/>
          </a:p>
          <a:p>
            <a:pPr>
              <a:lnSpc>
                <a:spcPct val="90000"/>
              </a:lnSpc>
            </a:pPr>
            <a:r>
              <a:rPr lang="en-US" altLang="en-US" sz="1400" dirty="0" smtClean="0"/>
              <a:t>(END OF PRESENTATION)</a:t>
            </a:r>
          </a:p>
          <a:p>
            <a:pPr lvl="0" rtl="0">
              <a:spcBef>
                <a:spcPts val="0"/>
              </a:spcBef>
              <a:buNone/>
            </a:pPr>
            <a:endParaRPr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6D6EC-2B4E-461D-8371-8727800F6E10}" type="slidenum">
              <a:rPr lang="en-US" smtClean="0"/>
              <a:t>14</a:t>
            </a:fld>
            <a:endParaRPr lang="en-US"/>
          </a:p>
        </p:txBody>
      </p:sp>
    </p:spTree>
    <p:extLst>
      <p:ext uri="{BB962C8B-B14F-4D97-AF65-F5344CB8AC3E}">
        <p14:creationId xmlns:p14="http://schemas.microsoft.com/office/powerpoint/2010/main" val="409135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6D6EC-2B4E-461D-8371-8727800F6E10}" type="slidenum">
              <a:rPr lang="en-US" smtClean="0"/>
              <a:t>15</a:t>
            </a:fld>
            <a:endParaRPr lang="en-US"/>
          </a:p>
        </p:txBody>
      </p:sp>
    </p:spTree>
    <p:extLst>
      <p:ext uri="{BB962C8B-B14F-4D97-AF65-F5344CB8AC3E}">
        <p14:creationId xmlns:p14="http://schemas.microsoft.com/office/powerpoint/2010/main" val="346991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lang="en" dirty="0"/>
          </a:p>
        </p:txBody>
      </p:sp>
      <p:sp>
        <p:nvSpPr>
          <p:cNvPr id="2" name="Slide Number Placeholder 1"/>
          <p:cNvSpPr>
            <a:spLocks noGrp="1"/>
          </p:cNvSpPr>
          <p:nvPr>
            <p:ph type="sldNum" sz="quarter" idx="10"/>
          </p:nvPr>
        </p:nvSpPr>
        <p:spPr/>
        <p:txBody>
          <a:bodyPr/>
          <a:lstStyle/>
          <a:p>
            <a:fld id="{A2F6D6EC-2B4E-461D-8371-8727800F6E10}"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is one of the hand-printed and hand-embroidered cloths in Africa. Its origin is traced to the Asante (ASH-AHNTI) people of Ghana.</a:t>
            </a:r>
            <a:r>
              <a:rPr lang="en-US" altLang="en-US" sz="1400" baseline="30000" dirty="0" smtClean="0">
                <a:cs typeface="Times New Roman" panose="02020603050405020304" pitchFamily="18" charset="0"/>
              </a:rPr>
              <a:t>1 </a:t>
            </a:r>
            <a:r>
              <a:rPr lang="en-US" altLang="en-US" sz="1400" dirty="0" smtClean="0">
                <a:cs typeface="Times New Roman" panose="02020603050405020304" pitchFamily="18" charset="0"/>
              </a:rPr>
              <a:t> </a:t>
            </a:r>
          </a:p>
          <a:p>
            <a:endParaRPr lang="en-US" altLang="en-US" sz="1400" dirty="0" smtClean="0"/>
          </a:p>
          <a:p>
            <a:r>
              <a:rPr lang="en-US" altLang="en-US" sz="1400" dirty="0" smtClean="0">
                <a:cs typeface="Times New Roman" panose="02020603050405020304" pitchFamily="18" charset="0"/>
              </a:rPr>
              <a:t>The origin of the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cloth is also traced to the </a:t>
            </a:r>
            <a:r>
              <a:rPr lang="en-US" altLang="en-US" sz="1400" dirty="0" err="1" smtClean="0">
                <a:cs typeface="Times New Roman" panose="02020603050405020304" pitchFamily="18" charset="0"/>
              </a:rPr>
              <a:t>Gyaman</a:t>
            </a:r>
            <a:r>
              <a:rPr lang="en-US" altLang="en-US" sz="1400" dirty="0" smtClean="0">
                <a:cs typeface="Times New Roman" panose="02020603050405020304" pitchFamily="18" charset="0"/>
              </a:rPr>
              <a:t> (GUY-AY-MAHN) people of the Ivory Coast.</a:t>
            </a:r>
            <a:r>
              <a:rPr lang="en-US" altLang="en-US" sz="1400" baseline="30000" dirty="0" smtClean="0">
                <a:cs typeface="Times New Roman" panose="02020603050405020304" pitchFamily="18" charset="0"/>
              </a:rPr>
              <a:t>1</a:t>
            </a:r>
            <a:r>
              <a:rPr lang="en-US" altLang="en-US" sz="1400" dirty="0" smtClean="0">
                <a:cs typeface="Times New Roman" panose="02020603050405020304" pitchFamily="18" charset="0"/>
              </a:rPr>
              <a:t> However, its creation and use have come to be more associated with the Asante (ASH-AHNTI) people than any other group of people.</a:t>
            </a:r>
            <a:r>
              <a:rPr lang="en-US" altLang="en-US" sz="1400" baseline="30000" dirty="0" smtClean="0">
                <a:cs typeface="Times New Roman" panose="02020603050405020304" pitchFamily="18" charset="0"/>
              </a:rPr>
              <a:t>1</a:t>
            </a:r>
            <a:r>
              <a:rPr lang="en-US" altLang="en-US" sz="1400" dirty="0" smtClean="0">
                <a:cs typeface="Times New Roman" panose="02020603050405020304" pitchFamily="18" charset="0"/>
              </a:rPr>
              <a:t> </a:t>
            </a:r>
          </a:p>
          <a:p>
            <a:endParaRPr lang="en-US" altLang="en-US" sz="1400" dirty="0" smtClean="0">
              <a:cs typeface="Times New Roman" panose="02020603050405020304" pitchFamily="18" charset="0"/>
            </a:endParaRPr>
          </a:p>
          <a:p>
            <a:r>
              <a:rPr lang="en-US" altLang="en-US" sz="1400" dirty="0" smtClean="0">
                <a:cs typeface="Times New Roman" panose="02020603050405020304" pitchFamily="18" charset="0"/>
              </a:rPr>
              <a:t>This picture represents an example of </a:t>
            </a:r>
            <a:r>
              <a:rPr lang="en-US" altLang="en-US" sz="1400" dirty="0" err="1" smtClean="0">
                <a:cs typeface="Times New Roman" panose="02020603050405020304" pitchFamily="18" charset="0"/>
              </a:rPr>
              <a:t>Adinkra</a:t>
            </a:r>
            <a:r>
              <a:rPr lang="en-US" altLang="en-US" sz="1400" dirty="0" smtClean="0">
                <a:cs typeface="Times New Roman" panose="02020603050405020304" pitchFamily="18" charset="0"/>
              </a:rPr>
              <a:t> cloth. </a:t>
            </a:r>
            <a:endParaRPr lang="en-US" altLang="en-US" sz="1400" dirty="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A2F6D6EC-2B4E-461D-8371-8727800F6E1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04900" y="2651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3850524"/>
            <a:ext cx="5486400" cy="4635554"/>
          </a:xfrm>
          <a:prstGeom prst="rect">
            <a:avLst/>
          </a:prstGeom>
          <a:ln>
            <a:solidFill>
              <a:schemeClr val="tx1"/>
            </a:solidFill>
          </a:ln>
        </p:spPr>
        <p:txBody>
          <a:bodyPr lIns="91425" tIns="91425" rIns="91425" bIns="91425" anchor="t" anchorCtr="0">
            <a:noAutofit/>
          </a:bodyPr>
          <a:lstStyle/>
          <a:p>
            <a:pPr>
              <a:lnSpc>
                <a:spcPct val="90000"/>
              </a:lnSpc>
            </a:pPr>
            <a:r>
              <a:rPr lang="en-US" altLang="en-US" sz="1200" dirty="0" smtClean="0">
                <a:cs typeface="Times New Roman" panose="02020603050405020304" pitchFamily="18" charset="0"/>
              </a:rPr>
              <a:t>Before</a:t>
            </a:r>
            <a:r>
              <a:rPr lang="en-US" altLang="en-US" sz="1200" baseline="0" dirty="0" smtClean="0">
                <a:cs typeface="Times New Roman" panose="02020603050405020304" pitchFamily="18" charset="0"/>
              </a:rPr>
              <a:t> we go any further </a:t>
            </a:r>
            <a:r>
              <a:rPr lang="en-US" altLang="en-US" sz="1200" dirty="0" smtClean="0">
                <a:cs typeface="Times New Roman" panose="02020603050405020304" pitchFamily="18" charset="0"/>
              </a:rPr>
              <a:t>let’s get a picture in our minds of where Ghana and the</a:t>
            </a:r>
            <a:r>
              <a:rPr lang="en-US" altLang="en-US" sz="1200" baseline="0" dirty="0" smtClean="0">
                <a:cs typeface="Times New Roman" panose="02020603050405020304" pitchFamily="18" charset="0"/>
              </a:rPr>
              <a:t> Ivory Coast are located</a:t>
            </a:r>
            <a:r>
              <a:rPr lang="en-US" altLang="en-US" sz="1200" dirty="0" smtClean="0">
                <a:cs typeface="Times New Roman" panose="02020603050405020304" pitchFamily="18" charset="0"/>
              </a:rPr>
              <a:t>. I am passing out a copy of a map of Africa. On the map tell me what part of Africa these two countries are located in.</a:t>
            </a:r>
          </a:p>
          <a:p>
            <a:pPr>
              <a:lnSpc>
                <a:spcPct val="90000"/>
              </a:lnSpc>
            </a:pPr>
            <a:r>
              <a:rPr lang="en-US" altLang="en-US" sz="1200" b="1" dirty="0" smtClean="0">
                <a:cs typeface="Times New Roman" panose="02020603050405020304" pitchFamily="18" charset="0"/>
              </a:rPr>
              <a:t>Answer: </a:t>
            </a:r>
            <a:r>
              <a:rPr lang="en-US" altLang="en-US" sz="1200" dirty="0" smtClean="0">
                <a:cs typeface="Times New Roman" panose="02020603050405020304" pitchFamily="18" charset="0"/>
              </a:rPr>
              <a:t>WEST AFRICA</a:t>
            </a:r>
          </a:p>
          <a:p>
            <a:pPr>
              <a:lnSpc>
                <a:spcPct val="90000"/>
              </a:lnSpc>
            </a:pPr>
            <a:endParaRPr lang="en-US" altLang="en-US" sz="1200" dirty="0" smtClean="0">
              <a:cs typeface="Times New Roman" panose="02020603050405020304" pitchFamily="18" charset="0"/>
            </a:endParaRPr>
          </a:p>
          <a:p>
            <a:pPr>
              <a:lnSpc>
                <a:spcPct val="90000"/>
              </a:lnSpc>
            </a:pPr>
            <a:r>
              <a:rPr lang="en-US" altLang="en-US" sz="1200" dirty="0" smtClean="0">
                <a:cs typeface="Times New Roman" panose="02020603050405020304" pitchFamily="18" charset="0"/>
              </a:rPr>
              <a:t>We can also understand that because these two countries are located in the same area, that their cultures are VERY SIMILAR. </a:t>
            </a:r>
          </a:p>
          <a:p>
            <a:pPr>
              <a:lnSpc>
                <a:spcPct val="90000"/>
              </a:lnSpc>
            </a:pPr>
            <a:endParaRPr lang="en-US" altLang="en-US" sz="1200" dirty="0" smtClean="0">
              <a:cs typeface="Times New Roman" panose="02020603050405020304" pitchFamily="18" charset="0"/>
            </a:endParaRPr>
          </a:p>
          <a:p>
            <a:pPr>
              <a:lnSpc>
                <a:spcPct val="90000"/>
              </a:lnSpc>
            </a:pPr>
            <a:r>
              <a:rPr lang="en-US" altLang="en-US" sz="1200" dirty="0" smtClean="0">
                <a:cs typeface="Times New Roman" panose="02020603050405020304" pitchFamily="18" charset="0"/>
              </a:rPr>
              <a:t>Cultures are things that make people unique within a certain group. For instance, HIP HOP is a culture specific to particular African American generations. Policemen and women are considered a part of the same culture, so are people in the church. </a:t>
            </a:r>
          </a:p>
          <a:p>
            <a:pPr>
              <a:lnSpc>
                <a:spcPct val="90000"/>
              </a:lnSpc>
            </a:pPr>
            <a:endParaRPr lang="en-US" altLang="en-US" sz="1200" dirty="0" smtClean="0">
              <a:cs typeface="Times New Roman" panose="02020603050405020304" pitchFamily="18" charset="0"/>
            </a:endParaRPr>
          </a:p>
          <a:p>
            <a:pPr>
              <a:lnSpc>
                <a:spcPct val="90000"/>
              </a:lnSpc>
            </a:pPr>
            <a:r>
              <a:rPr lang="en-US" altLang="en-US" sz="1200" dirty="0" smtClean="0">
                <a:cs typeface="Times New Roman" panose="02020603050405020304" pitchFamily="18" charset="0"/>
              </a:rPr>
              <a:t>Let’s talk about some things that make up culture. Can anyone tell me what they think makes up a culture? </a:t>
            </a:r>
          </a:p>
          <a:p>
            <a:pPr>
              <a:lnSpc>
                <a:spcPct val="90000"/>
              </a:lnSpc>
            </a:pPr>
            <a:r>
              <a:rPr lang="en-US" altLang="en-US" sz="1200" b="1" dirty="0" smtClean="0">
                <a:cs typeface="Times New Roman" panose="02020603050405020304" pitchFamily="18" charset="0"/>
              </a:rPr>
              <a:t>Answer: </a:t>
            </a:r>
            <a:r>
              <a:rPr lang="en-US" altLang="en-US" sz="1200" dirty="0" smtClean="0">
                <a:cs typeface="Times New Roman" panose="02020603050405020304" pitchFamily="18" charset="0"/>
              </a:rPr>
              <a:t>Things such as clothing, music, and food make up a culture. But one of the most important things that is a port of culture is LANGUAGE. It is how people communicate with each other. Language allows me to speak to you and allows you to understand what I trying to say to you. </a:t>
            </a:r>
          </a:p>
          <a:p>
            <a:pPr>
              <a:lnSpc>
                <a:spcPct val="90000"/>
              </a:lnSpc>
            </a:pPr>
            <a:endParaRPr lang="en-US" altLang="en-US" sz="1200" dirty="0" smtClean="0">
              <a:cs typeface="Times New Roman" panose="02020603050405020304" pitchFamily="18" charset="0"/>
            </a:endParaRPr>
          </a:p>
          <a:p>
            <a:pPr>
              <a:lnSpc>
                <a:spcPct val="90000"/>
              </a:lnSpc>
            </a:pPr>
            <a:r>
              <a:rPr lang="en-US" altLang="en-US" sz="1200" dirty="0" smtClean="0">
                <a:cs typeface="Times New Roman" panose="02020603050405020304" pitchFamily="18" charset="0"/>
              </a:rPr>
              <a:t>People from both of these countries, for example, speak to each other in a unique way–through symbols! They also share a common language such as French and Twi.</a:t>
            </a:r>
          </a:p>
          <a:p>
            <a:pPr>
              <a:lnSpc>
                <a:spcPct val="90000"/>
              </a:lnSpc>
            </a:pPr>
            <a:endParaRPr lang="en-US" altLang="en-US" sz="1200" dirty="0" smtClean="0">
              <a:cs typeface="Times New Roman" panose="02020603050405020304" pitchFamily="18" charset="0"/>
            </a:endParaRPr>
          </a:p>
          <a:p>
            <a:pPr>
              <a:lnSpc>
                <a:spcPct val="90000"/>
              </a:lnSpc>
            </a:pPr>
            <a:r>
              <a:rPr lang="en-US" altLang="en-US" sz="1200" dirty="0" smtClean="0">
                <a:cs typeface="Times New Roman" panose="02020603050405020304" pitchFamily="18" charset="0"/>
              </a:rPr>
              <a:t>So what we will learn today is another unique way the people in these West African countries communicate, by using ADINKRA (AH-DINK-KRAH) symbols. </a:t>
            </a:r>
          </a:p>
          <a:p>
            <a:pPr>
              <a:lnSpc>
                <a:spcPct val="90000"/>
              </a:lnSpc>
            </a:pPr>
            <a:endParaRPr lang="en-US" altLang="en-US" sz="1100" dirty="0" smtClean="0">
              <a:cs typeface="Times New Roman" panose="02020603050405020304" pitchFamily="18" charset="0"/>
            </a:endParaRPr>
          </a:p>
          <a:p>
            <a:pPr lvl="0">
              <a:spcBef>
                <a:spcPts val="0"/>
              </a:spcBef>
              <a:buNone/>
            </a:pPr>
            <a:endParaRPr lang="en" dirty="0"/>
          </a:p>
        </p:txBody>
      </p:sp>
      <p:sp>
        <p:nvSpPr>
          <p:cNvPr id="2" name="Slide Number Placeholder 1"/>
          <p:cNvSpPr>
            <a:spLocks noGrp="1"/>
          </p:cNvSpPr>
          <p:nvPr>
            <p:ph type="sldNum" sz="quarter" idx="10"/>
          </p:nvPr>
        </p:nvSpPr>
        <p:spPr/>
        <p:txBody>
          <a:bodyPr/>
          <a:lstStyle/>
          <a:p>
            <a:fld id="{A2F6D6EC-2B4E-461D-8371-8727800F6E1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pPr lvl="0" rtl="0">
              <a:spcBef>
                <a:spcPts val="0"/>
              </a:spcBef>
              <a:buNone/>
            </a:pPr>
            <a:r>
              <a:rPr lang="en" sz="1600" dirty="0" smtClean="0"/>
              <a:t>Does anyone know any other countries in Africa?</a:t>
            </a:r>
            <a:endParaRPr lang="en" sz="1600" dirty="0"/>
          </a:p>
        </p:txBody>
      </p:sp>
      <p:sp>
        <p:nvSpPr>
          <p:cNvPr id="2" name="Slide Number Placeholder 1"/>
          <p:cNvSpPr>
            <a:spLocks noGrp="1"/>
          </p:cNvSpPr>
          <p:nvPr>
            <p:ph type="sldNum" sz="quarter" idx="10"/>
          </p:nvPr>
        </p:nvSpPr>
        <p:spPr/>
        <p:txBody>
          <a:bodyPr/>
          <a:lstStyle/>
          <a:p>
            <a:fld id="{A2F6D6EC-2B4E-461D-8371-8727800F6E1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1" y="4415790"/>
            <a:ext cx="5486399" cy="4183380"/>
          </a:xfrm>
          <a:prstGeom prst="rect">
            <a:avLst/>
          </a:prstGeom>
          <a:ln>
            <a:solidFill>
              <a:schemeClr val="tx1"/>
            </a:solidFill>
          </a:ln>
        </p:spPr>
        <p:txBody>
          <a:bodyPr lIns="91425" tIns="91425" rIns="91425" bIns="91425" anchor="t" anchorCtr="0">
            <a:noAutofit/>
          </a:bodyPr>
          <a:lstStyle/>
          <a:p>
            <a:r>
              <a:rPr lang="en-US" altLang="en-US" sz="1600" dirty="0" smtClean="0">
                <a:cs typeface="Times New Roman" panose="02020603050405020304" pitchFamily="18" charset="0"/>
              </a:rPr>
              <a:t>Around the 19</a:t>
            </a:r>
            <a:r>
              <a:rPr lang="en-US" altLang="en-US" sz="1600" baseline="30000" dirty="0" smtClean="0">
                <a:cs typeface="Times New Roman" panose="02020603050405020304" pitchFamily="18" charset="0"/>
              </a:rPr>
              <a:t>th</a:t>
            </a:r>
            <a:r>
              <a:rPr lang="en-US" altLang="en-US" sz="1600" dirty="0" smtClean="0">
                <a:cs typeface="Times New Roman" panose="02020603050405020304" pitchFamily="18" charset="0"/>
              </a:rPr>
              <a:t> century, the Asante people created this unique art of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printing.</a:t>
            </a:r>
            <a:r>
              <a:rPr lang="en-US" altLang="en-US" sz="1600" baseline="30000" dirty="0" smtClean="0">
                <a:cs typeface="Times New Roman" panose="02020603050405020304" pitchFamily="18" charset="0"/>
              </a:rPr>
              <a:t>1</a:t>
            </a:r>
            <a:r>
              <a:rPr lang="en-US" altLang="en-US" sz="1600" dirty="0" smtClean="0">
                <a:cs typeface="Times New Roman" panose="02020603050405020304" pitchFamily="18" charset="0"/>
              </a:rPr>
              <a:t> </a:t>
            </a:r>
          </a:p>
          <a:p>
            <a:endParaRPr lang="en-US" altLang="en-US" sz="1600" dirty="0" smtClean="0">
              <a:cs typeface="Times New Roman" panose="02020603050405020304" pitchFamily="18" charset="0"/>
            </a:endParaRPr>
          </a:p>
          <a:p>
            <a:r>
              <a:rPr lang="en-US" altLang="en-US" sz="1600" dirty="0" smtClean="0">
                <a:cs typeface="Times New Roman" panose="02020603050405020304" pitchFamily="18" charset="0"/>
              </a:rPr>
              <a:t>In those days,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cloths were made and used exclusively by royalty and spiritual leaders for very important sacred ceremonies and rituals.</a:t>
            </a:r>
            <a:r>
              <a:rPr lang="en-US" altLang="en-US" sz="1600" baseline="30000" dirty="0" smtClean="0">
                <a:cs typeface="Times New Roman" panose="02020603050405020304" pitchFamily="18" charset="0"/>
              </a:rPr>
              <a:t>1</a:t>
            </a:r>
            <a:endParaRPr lang="en-US" altLang="en-US" sz="1600" dirty="0" smtClean="0">
              <a:cs typeface="Times New Roman" panose="02020603050405020304" pitchFamily="18" charset="0"/>
            </a:endParaRPr>
          </a:p>
          <a:p>
            <a:endParaRPr lang="en-US" altLang="en-US" sz="1600" dirty="0" smtClean="0">
              <a:cs typeface="Times New Roman" panose="02020603050405020304" pitchFamily="18" charset="0"/>
            </a:endParaRPr>
          </a:p>
          <a:p>
            <a:r>
              <a:rPr lang="en-US" altLang="en-US" sz="1600" dirty="0" smtClean="0">
                <a:cs typeface="Times New Roman" panose="02020603050405020304" pitchFamily="18" charset="0"/>
              </a:rPr>
              <a:t>Today,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cloths are used for a wide range of social activities. In addition to its sacred usage, it is also used to make clothing for special occasions such as weddings, naming ceremonies, and initiation rites.</a:t>
            </a:r>
            <a:r>
              <a:rPr lang="en-US" altLang="en-US" sz="1600" baseline="30000" dirty="0" smtClean="0">
                <a:cs typeface="Times New Roman" panose="02020603050405020304" pitchFamily="18" charset="0"/>
              </a:rPr>
              <a:t>1</a:t>
            </a:r>
            <a:endParaRPr lang="en-US" altLang="en-US" sz="1600" dirty="0" smtClean="0">
              <a:cs typeface="Times New Roman" panose="02020603050405020304" pitchFamily="18" charset="0"/>
            </a:endParaRPr>
          </a:p>
          <a:p>
            <a:endParaRPr lang="en-US" sz="1200" dirty="0" smtClean="0">
              <a:cs typeface="Times New Roman" panose="02020603050405020304" pitchFamily="18" charset="0"/>
            </a:endParaRPr>
          </a:p>
          <a:p>
            <a:endParaRPr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1" y="4415790"/>
            <a:ext cx="5486399" cy="4183380"/>
          </a:xfrm>
          <a:prstGeom prst="rect">
            <a:avLst/>
          </a:prstGeom>
          <a:ln>
            <a:solidFill>
              <a:schemeClr val="tx1"/>
            </a:solidFill>
          </a:ln>
        </p:spPr>
        <p:txBody>
          <a:bodyPr lIns="91425" tIns="91425" rIns="91425" bIns="91425" anchor="t" anchorCtr="0">
            <a:noAutofit/>
          </a:bodyPr>
          <a:lstStyle/>
          <a:p>
            <a:r>
              <a:rPr lang="en-US" altLang="en-US" sz="1600" dirty="0" smtClean="0"/>
              <a:t>The symbol printed onto fabrics may convey different kinds of messages. Colors, shapes of symbols, and orientation of symbols on the fabric convey different important messages.</a:t>
            </a:r>
          </a:p>
          <a:p>
            <a:endParaRPr lang="en-US" altLang="en-US" sz="1600" dirty="0" smtClean="0"/>
          </a:p>
          <a:p>
            <a:r>
              <a:rPr lang="en-US" altLang="en-US" sz="1600" dirty="0" smtClean="0"/>
              <a:t>For instance the combination of </a:t>
            </a:r>
            <a:r>
              <a:rPr lang="en-US" altLang="en-US" sz="1600" dirty="0" err="1" smtClean="0"/>
              <a:t>Adinkra</a:t>
            </a:r>
            <a:r>
              <a:rPr lang="en-US" altLang="en-US" sz="1600" dirty="0" smtClean="0"/>
              <a:t> symbols here symbolizes LOVE and AFFECTION.</a:t>
            </a:r>
            <a:r>
              <a:rPr lang="en-US" altLang="en-US" sz="1600" baseline="30000" dirty="0" smtClean="0"/>
              <a:t>2</a:t>
            </a:r>
            <a:r>
              <a:rPr lang="en-US" altLang="en-US" sz="1600" dirty="0" smtClean="0"/>
              <a:t> So this may be something you would give to someone you want to express love and affection to (like your family).</a:t>
            </a:r>
          </a:p>
          <a:p>
            <a:endParaRPr lang="en-US" altLang="en-US" sz="1600" dirty="0" smtClean="0"/>
          </a:p>
          <a:p>
            <a:r>
              <a:rPr lang="en-US" altLang="en-US" sz="1600" dirty="0" smtClean="0"/>
              <a:t>Remember, this is a Ghanaian language, but all you need to focus on is the LITERAL translation of the word.</a:t>
            </a:r>
          </a:p>
          <a:p>
            <a:pPr lvl="0">
              <a:spcBef>
                <a:spcPts val="0"/>
              </a:spcBef>
              <a:buNone/>
            </a:pPr>
            <a:endParaRPr dirty="0"/>
          </a:p>
        </p:txBody>
      </p:sp>
      <p:sp>
        <p:nvSpPr>
          <p:cNvPr id="2" name="Slide Number Placeholder 1"/>
          <p:cNvSpPr>
            <a:spLocks noGrp="1"/>
          </p:cNvSpPr>
          <p:nvPr>
            <p:ph type="sldNum" sz="quarter" idx="10"/>
          </p:nvPr>
        </p:nvSpPr>
        <p:spPr/>
        <p:txBody>
          <a:bodyPr/>
          <a:lstStyle/>
          <a:p>
            <a:fld id="{A2F6D6EC-2B4E-461D-8371-8727800F6E1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1" y="4415790"/>
            <a:ext cx="5486399" cy="4183380"/>
          </a:xfrm>
          <a:prstGeom prst="rect">
            <a:avLst/>
          </a:prstGeom>
          <a:ln>
            <a:solidFill>
              <a:schemeClr val="tx1"/>
            </a:solidFill>
          </a:ln>
        </p:spPr>
        <p:txBody>
          <a:bodyPr lIns="91425" tIns="91425" rIns="91425" bIns="91425" anchor="t" anchorCtr="0">
            <a:noAutofit/>
          </a:bodyPr>
          <a:lstStyle/>
          <a:p>
            <a:r>
              <a:rPr lang="en-US" altLang="en-US" sz="1600" dirty="0" smtClean="0">
                <a:cs typeface="Times New Roman" panose="02020603050405020304" pitchFamily="18" charset="0"/>
              </a:rPr>
              <a:t>Designers use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symbols to create a wide range of things</a:t>
            </a:r>
            <a:r>
              <a:rPr lang="en-US" altLang="en-US" sz="1600" baseline="0" dirty="0" smtClean="0">
                <a:cs typeface="Times New Roman" panose="02020603050405020304" pitchFamily="18" charset="0"/>
              </a:rPr>
              <a:t> </a:t>
            </a:r>
            <a:r>
              <a:rPr lang="en-US" altLang="en-US" sz="1600" dirty="0" smtClean="0">
                <a:cs typeface="Times New Roman" panose="02020603050405020304" pitchFamily="18" charset="0"/>
              </a:rPr>
              <a:t>like jewelry, book covers, and clothing.</a:t>
            </a:r>
            <a:r>
              <a:rPr lang="en-US" altLang="en-US" sz="1600" baseline="30000" dirty="0" smtClean="0"/>
              <a:t>2</a:t>
            </a:r>
            <a:r>
              <a:rPr lang="en-US" altLang="en-US" sz="1600" dirty="0" smtClean="0">
                <a:cs typeface="Times New Roman" panose="02020603050405020304" pitchFamily="18" charset="0"/>
              </a:rPr>
              <a:t> For example, we have used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symbols to name two Father-Son groups and made t-shirts from those symbols.</a:t>
            </a:r>
          </a:p>
          <a:p>
            <a:endParaRPr lang="en-US" altLang="en-US" sz="1600" dirty="0" smtClean="0">
              <a:cs typeface="Times New Roman" panose="02020603050405020304" pitchFamily="18" charset="0"/>
            </a:endParaRPr>
          </a:p>
          <a:p>
            <a:r>
              <a:rPr lang="en-US" altLang="en-US" sz="1600" dirty="0" smtClean="0">
                <a:cs typeface="Times New Roman" panose="02020603050405020304" pitchFamily="18" charset="0"/>
              </a:rPr>
              <a:t>Another thing that makes cultures unique is the ART they create. Each symbols has it’s own meaning. </a:t>
            </a:r>
          </a:p>
          <a:p>
            <a:endParaRPr lang="en-US" altLang="en-US" sz="1600" dirty="0" smtClean="0">
              <a:cs typeface="Times New Roman" panose="02020603050405020304" pitchFamily="18" charset="0"/>
            </a:endParaRPr>
          </a:p>
          <a:p>
            <a:r>
              <a:rPr lang="en-US" altLang="en-US" sz="1600" dirty="0" smtClean="0">
                <a:cs typeface="Times New Roman" panose="02020603050405020304" pitchFamily="18" charset="0"/>
              </a:rPr>
              <a:t>As a result of learning about some of the </a:t>
            </a:r>
            <a:r>
              <a:rPr lang="en-US" altLang="en-US" sz="1600" dirty="0" err="1" smtClean="0">
                <a:cs typeface="Times New Roman" panose="02020603050405020304" pitchFamily="18" charset="0"/>
              </a:rPr>
              <a:t>Adinkra</a:t>
            </a:r>
            <a:r>
              <a:rPr lang="en-US" altLang="en-US" sz="1600" dirty="0" smtClean="0">
                <a:cs typeface="Times New Roman" panose="02020603050405020304" pitchFamily="18" charset="0"/>
              </a:rPr>
              <a:t> symbols and their meanings, you will choose a symbol and design a t-shirt for</a:t>
            </a:r>
            <a:r>
              <a:rPr lang="en-US" altLang="en-US" sz="1600" baseline="0" dirty="0" smtClean="0">
                <a:cs typeface="Times New Roman" panose="02020603050405020304" pitchFamily="18" charset="0"/>
              </a:rPr>
              <a:t> </a:t>
            </a:r>
            <a:r>
              <a:rPr lang="en-US" altLang="en-US" sz="1600" dirty="0" smtClean="0">
                <a:cs typeface="Times New Roman" panose="02020603050405020304" pitchFamily="18" charset="0"/>
              </a:rPr>
              <a:t>your father-son group as well.</a:t>
            </a:r>
          </a:p>
          <a:p>
            <a:pPr lvl="0">
              <a:spcBef>
                <a:spcPts val="0"/>
              </a:spcBef>
              <a:buNone/>
            </a:pPr>
            <a:endParaRPr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415790"/>
            <a:ext cx="5486400" cy="4183380"/>
          </a:xfrm>
          <a:prstGeom prst="rect">
            <a:avLst/>
          </a:prstGeom>
          <a:ln>
            <a:solidFill>
              <a:schemeClr val="tx1"/>
            </a:solidFill>
          </a:ln>
        </p:spPr>
        <p:txBody>
          <a:bodyPr lIns="91425" tIns="91425" rIns="91425" bIns="91425" anchor="t" anchorCtr="0">
            <a:noAutofit/>
          </a:bodyPr>
          <a:lstStyle/>
          <a:p>
            <a:r>
              <a:rPr lang="en-US" altLang="en-US" sz="1600" dirty="0" smtClean="0"/>
              <a:t>In this section we are going to talk about the symbolism in this culture.</a:t>
            </a:r>
          </a:p>
          <a:p>
            <a:pPr lvl="0" rtl="0">
              <a:spcBef>
                <a:spcPts val="0"/>
              </a:spcBef>
              <a:buNone/>
            </a:pPr>
            <a:endParaRPr sz="1200" dirty="0"/>
          </a:p>
        </p:txBody>
      </p:sp>
      <p:sp>
        <p:nvSpPr>
          <p:cNvPr id="2" name="Slide Number Placeholder 1"/>
          <p:cNvSpPr>
            <a:spLocks noGrp="1"/>
          </p:cNvSpPr>
          <p:nvPr>
            <p:ph type="sldNum" sz="quarter" idx="10"/>
          </p:nvPr>
        </p:nvSpPr>
        <p:spPr/>
        <p:txBody>
          <a:bodyPr/>
          <a:lstStyle/>
          <a:p>
            <a:fld id="{A2F6D6EC-2B4E-461D-8371-8727800F6E1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1" y="4415790"/>
            <a:ext cx="5486399" cy="4183380"/>
          </a:xfrm>
          <a:prstGeom prst="rect">
            <a:avLst/>
          </a:prstGeom>
          <a:ln>
            <a:solidFill>
              <a:schemeClr val="tx1"/>
            </a:solidFill>
          </a:ln>
        </p:spPr>
        <p:txBody>
          <a:bodyPr lIns="91425" tIns="91425" rIns="91425" bIns="91425" anchor="t" anchorCtr="0">
            <a:noAutofit/>
          </a:bodyPr>
          <a:lstStyle/>
          <a:p>
            <a:r>
              <a:rPr lang="en-US" altLang="en-US" sz="1600" dirty="0" smtClean="0"/>
              <a:t>This symbol is one representation of GOD in the AKAN (AH-KAHN) culture. It represents what is GREAT!</a:t>
            </a:r>
          </a:p>
          <a:p>
            <a:pPr lvl="0">
              <a:spcBef>
                <a:spcPts val="0"/>
              </a:spcBef>
              <a:buNone/>
            </a:pPr>
            <a:endParaRPr lang="en" dirty="0"/>
          </a:p>
        </p:txBody>
      </p:sp>
      <p:sp>
        <p:nvSpPr>
          <p:cNvPr id="2" name="Slide Number Placeholder 1"/>
          <p:cNvSpPr>
            <a:spLocks noGrp="1"/>
          </p:cNvSpPr>
          <p:nvPr>
            <p:ph type="sldNum" sz="quarter" idx="10"/>
          </p:nvPr>
        </p:nvSpPr>
        <p:spPr/>
        <p:txBody>
          <a:bodyPr/>
          <a:lstStyle/>
          <a:p>
            <a:fld id="{A2F6D6EC-2B4E-461D-8371-8727800F6E1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643700"/>
            <a:ext cx="4704600" cy="3774000"/>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219700" y="1542000"/>
            <a:ext cx="4704600" cy="3774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2436950" y="2480500"/>
            <a:ext cx="4270200" cy="23049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2480500"/>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with vertical divider">
    <p:spTree>
      <p:nvGrpSpPr>
        <p:cNvPr id="1" name="Shape 69"/>
        <p:cNvGrpSpPr/>
        <p:nvPr/>
      </p:nvGrpSpPr>
      <p:grpSpPr>
        <a:xfrm>
          <a:off x="0" y="0"/>
          <a:ext cx="0" cy="0"/>
          <a:chOff x="0" y="0"/>
          <a:chExt cx="0" cy="0"/>
        </a:xfrm>
      </p:grpSpPr>
      <p:grpSp>
        <p:nvGrpSpPr>
          <p:cNvPr id="70" name="Shape 70"/>
          <p:cNvGrpSpPr/>
          <p:nvPr/>
        </p:nvGrpSpPr>
        <p:grpSpPr>
          <a:xfrm>
            <a:off x="543000" y="706782"/>
            <a:ext cx="8058000" cy="5545861"/>
            <a:chOff x="543000" y="530100"/>
            <a:chExt cx="8058000" cy="4159499"/>
          </a:xfrm>
        </p:grpSpPr>
        <p:sp>
          <p:nvSpPr>
            <p:cNvPr id="71" name="Shape 71"/>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72" name="Shape 72"/>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73" name="Shape 73"/>
          <p:cNvCxnSpPr/>
          <p:nvPr/>
        </p:nvCxnSpPr>
        <p:spPr>
          <a:xfrm>
            <a:off x="1333200" y="706815"/>
            <a:ext cx="0" cy="5437500"/>
          </a:xfrm>
          <a:prstGeom prst="straightConnector1">
            <a:avLst/>
          </a:prstGeom>
          <a:noFill/>
          <a:ln w="9525" cap="flat" cmpd="sng">
            <a:solidFill>
              <a:srgbClr val="D9D9D9"/>
            </a:solidFill>
            <a:prstDash val="solid"/>
            <a:round/>
            <a:headEnd type="none" w="lg" len="lg"/>
            <a:tailEnd type="none" w="lg" len="lg"/>
          </a:ln>
        </p:spPr>
      </p:cxnSp>
      <p:cxnSp>
        <p:nvCxnSpPr>
          <p:cNvPr id="74" name="Shape 74"/>
          <p:cNvCxnSpPr/>
          <p:nvPr/>
        </p:nvCxnSpPr>
        <p:spPr>
          <a:xfrm>
            <a:off x="542850" y="1769300"/>
            <a:ext cx="7962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5"/>
        <p:cNvGrpSpPr/>
        <p:nvPr/>
      </p:nvGrpSpPr>
      <p:grpSpPr>
        <a:xfrm>
          <a:off x="0" y="0"/>
          <a:ext cx="0" cy="0"/>
          <a:chOff x="0" y="0"/>
          <a:chExt cx="0" cy="0"/>
        </a:xfrm>
      </p:grpSpPr>
      <p:grpSp>
        <p:nvGrpSpPr>
          <p:cNvPr id="76" name="Shape 76"/>
          <p:cNvGrpSpPr/>
          <p:nvPr/>
        </p:nvGrpSpPr>
        <p:grpSpPr>
          <a:xfrm>
            <a:off x="543000" y="706782"/>
            <a:ext cx="8058000" cy="5545861"/>
            <a:chOff x="543000" y="530100"/>
            <a:chExt cx="8058000" cy="4159499"/>
          </a:xfrm>
        </p:grpSpPr>
        <p:sp>
          <p:nvSpPr>
            <p:cNvPr id="77" name="Shape 77"/>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78" name="Shape 78"/>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background only">
    <p:spTree>
      <p:nvGrpSpPr>
        <p:cNvPr id="1" name="Shape 7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a:off x="1007250" y="2757400"/>
            <a:ext cx="7129500" cy="1546500"/>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1007250" y="2655800"/>
            <a:ext cx="7129500" cy="1546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ctrTitle"/>
          </p:nvPr>
        </p:nvSpPr>
        <p:spPr>
          <a:xfrm>
            <a:off x="2503150" y="2655800"/>
            <a:ext cx="5633400" cy="1544100"/>
          </a:xfrm>
          <a:prstGeom prst="rect">
            <a:avLst/>
          </a:prstGeom>
        </p:spPr>
        <p:txBody>
          <a:bodyPr lIns="91425" tIns="91425" rIns="91425" bIns="91425" anchor="ctr" anchorCtr="0"/>
          <a:lstStyle>
            <a:lvl1pPr lvl="0" rtl="0">
              <a:spcBef>
                <a:spcPts val="0"/>
              </a:spcBef>
              <a:buClr>
                <a:srgbClr val="434343"/>
              </a:buClr>
              <a:buSzPct val="100000"/>
              <a:defRPr sz="1800" b="0">
                <a:solidFill>
                  <a:srgbClr val="434343"/>
                </a:solidFill>
              </a:defRPr>
            </a:lvl1pPr>
            <a:lvl2pPr lvl="1" rtl="0">
              <a:spcBef>
                <a:spcPts val="0"/>
              </a:spcBef>
              <a:buClr>
                <a:srgbClr val="434343"/>
              </a:buClr>
              <a:buSzPct val="100000"/>
              <a:defRPr sz="1800" b="0">
                <a:solidFill>
                  <a:srgbClr val="434343"/>
                </a:solidFill>
              </a:defRPr>
            </a:lvl2pPr>
            <a:lvl3pPr lvl="2" rtl="0">
              <a:spcBef>
                <a:spcPts val="0"/>
              </a:spcBef>
              <a:buClr>
                <a:srgbClr val="434343"/>
              </a:buClr>
              <a:buSzPct val="100000"/>
              <a:defRPr sz="1800" b="0">
                <a:solidFill>
                  <a:srgbClr val="434343"/>
                </a:solidFill>
              </a:defRPr>
            </a:lvl3pPr>
            <a:lvl4pPr lvl="3" rtl="0">
              <a:spcBef>
                <a:spcPts val="0"/>
              </a:spcBef>
              <a:buClr>
                <a:srgbClr val="434343"/>
              </a:buClr>
              <a:buSzPct val="100000"/>
              <a:defRPr sz="1800" b="0">
                <a:solidFill>
                  <a:srgbClr val="434343"/>
                </a:solidFill>
              </a:defRPr>
            </a:lvl4pPr>
            <a:lvl5pPr lvl="4" rtl="0">
              <a:spcBef>
                <a:spcPts val="0"/>
              </a:spcBef>
              <a:buClr>
                <a:srgbClr val="434343"/>
              </a:buClr>
              <a:buSzPct val="100000"/>
              <a:defRPr sz="1800" b="0">
                <a:solidFill>
                  <a:srgbClr val="434343"/>
                </a:solidFill>
              </a:defRPr>
            </a:lvl5pPr>
            <a:lvl6pPr lvl="5" rtl="0">
              <a:spcBef>
                <a:spcPts val="0"/>
              </a:spcBef>
              <a:buClr>
                <a:srgbClr val="434343"/>
              </a:buClr>
              <a:buSzPct val="100000"/>
              <a:defRPr sz="1800" b="0">
                <a:solidFill>
                  <a:srgbClr val="434343"/>
                </a:solidFill>
              </a:defRPr>
            </a:lvl6pPr>
            <a:lvl7pPr lvl="6" rtl="0">
              <a:spcBef>
                <a:spcPts val="0"/>
              </a:spcBef>
              <a:buClr>
                <a:srgbClr val="434343"/>
              </a:buClr>
              <a:buSzPct val="100000"/>
              <a:defRPr sz="1800" b="0">
                <a:solidFill>
                  <a:srgbClr val="434343"/>
                </a:solidFill>
              </a:defRPr>
            </a:lvl7pPr>
            <a:lvl8pPr lvl="7" rtl="0">
              <a:spcBef>
                <a:spcPts val="0"/>
              </a:spcBef>
              <a:buClr>
                <a:srgbClr val="434343"/>
              </a:buClr>
              <a:buSzPct val="100000"/>
              <a:defRPr sz="1800" b="0">
                <a:solidFill>
                  <a:srgbClr val="434343"/>
                </a:solidFill>
              </a:defRPr>
            </a:lvl8pPr>
            <a:lvl9pPr lvl="8" rtl="0">
              <a:spcBef>
                <a:spcPts val="0"/>
              </a:spcBef>
              <a:buClr>
                <a:srgbClr val="434343"/>
              </a:buClr>
              <a:buSzPct val="100000"/>
              <a:defRPr sz="1800" b="0">
                <a:solidFill>
                  <a:srgbClr val="434343"/>
                </a:solidFill>
              </a:defRPr>
            </a:lvl9pPr>
          </a:lstStyle>
          <a:p>
            <a:endParaRPr/>
          </a:p>
        </p:txBody>
      </p:sp>
      <p:sp>
        <p:nvSpPr>
          <p:cNvPr id="17" name="Shape 17"/>
          <p:cNvSpPr txBox="1">
            <a:spLocks noGrp="1"/>
          </p:cNvSpPr>
          <p:nvPr>
            <p:ph type="subTitle" idx="1"/>
          </p:nvPr>
        </p:nvSpPr>
        <p:spPr>
          <a:xfrm>
            <a:off x="1007250" y="2653897"/>
            <a:ext cx="1164000" cy="1546500"/>
          </a:xfrm>
          <a:prstGeom prst="rect">
            <a:avLst/>
          </a:prstGeom>
        </p:spPr>
        <p:txBody>
          <a:bodyPr lIns="91425" tIns="91425" rIns="91425" bIns="91425" anchor="ctr" anchorCtr="0"/>
          <a:lstStyle>
            <a:lvl1pPr lvl="0" algn="ctr" rtl="0">
              <a:spcBef>
                <a:spcPts val="0"/>
              </a:spcBef>
              <a:buClr>
                <a:srgbClr val="CCCCCC"/>
              </a:buClr>
              <a:buSzPct val="100000"/>
              <a:buFont typeface="Arvo"/>
              <a:buNone/>
              <a:defRPr sz="2000" b="1">
                <a:solidFill>
                  <a:srgbClr val="CCCCCC"/>
                </a:solidFill>
                <a:latin typeface="Arvo"/>
                <a:ea typeface="Arvo"/>
                <a:cs typeface="Arvo"/>
                <a:sym typeface="Arvo"/>
              </a:defRPr>
            </a:lvl1pPr>
            <a:lvl2pPr lvl="1" algn="ctr" rtl="0">
              <a:spcBef>
                <a:spcPts val="0"/>
              </a:spcBef>
              <a:buClr>
                <a:srgbClr val="CCCCCC"/>
              </a:buClr>
              <a:buSzPct val="100000"/>
              <a:buFont typeface="Arvo"/>
              <a:buNone/>
              <a:defRPr sz="2000" b="1">
                <a:solidFill>
                  <a:srgbClr val="CCCCCC"/>
                </a:solidFill>
                <a:latin typeface="Arvo"/>
                <a:ea typeface="Arvo"/>
                <a:cs typeface="Arvo"/>
                <a:sym typeface="Arvo"/>
              </a:defRPr>
            </a:lvl2pPr>
            <a:lvl3pPr lvl="2" algn="ctr" rtl="0">
              <a:spcBef>
                <a:spcPts val="0"/>
              </a:spcBef>
              <a:buClr>
                <a:srgbClr val="CCCCCC"/>
              </a:buClr>
              <a:buSzPct val="100000"/>
              <a:buFont typeface="Arvo"/>
              <a:buNone/>
              <a:defRPr sz="2000" b="1">
                <a:solidFill>
                  <a:srgbClr val="CCCCCC"/>
                </a:solidFill>
                <a:latin typeface="Arvo"/>
                <a:ea typeface="Arvo"/>
                <a:cs typeface="Arvo"/>
                <a:sym typeface="Arvo"/>
              </a:defRPr>
            </a:lvl3pPr>
            <a:lvl4pPr lvl="3" algn="ctr" rtl="0">
              <a:spcBef>
                <a:spcPts val="0"/>
              </a:spcBef>
              <a:buClr>
                <a:srgbClr val="CCCCCC"/>
              </a:buClr>
              <a:buSzPct val="100000"/>
              <a:buFont typeface="Arvo"/>
              <a:buNone/>
              <a:defRPr sz="2000" b="1">
                <a:solidFill>
                  <a:srgbClr val="CCCCCC"/>
                </a:solidFill>
                <a:latin typeface="Arvo"/>
                <a:ea typeface="Arvo"/>
                <a:cs typeface="Arvo"/>
                <a:sym typeface="Arvo"/>
              </a:defRPr>
            </a:lvl4pPr>
            <a:lvl5pPr lvl="4" algn="ctr" rtl="0">
              <a:spcBef>
                <a:spcPts val="0"/>
              </a:spcBef>
              <a:buClr>
                <a:srgbClr val="CCCCCC"/>
              </a:buClr>
              <a:buSzPct val="100000"/>
              <a:buFont typeface="Arvo"/>
              <a:buNone/>
              <a:defRPr sz="2000" b="1">
                <a:solidFill>
                  <a:srgbClr val="CCCCCC"/>
                </a:solidFill>
                <a:latin typeface="Arvo"/>
                <a:ea typeface="Arvo"/>
                <a:cs typeface="Arvo"/>
                <a:sym typeface="Arvo"/>
              </a:defRPr>
            </a:lvl5pPr>
            <a:lvl6pPr lvl="5" algn="ctr" rtl="0">
              <a:spcBef>
                <a:spcPts val="0"/>
              </a:spcBef>
              <a:buClr>
                <a:srgbClr val="CCCCCC"/>
              </a:buClr>
              <a:buSzPct val="100000"/>
              <a:buFont typeface="Arvo"/>
              <a:buNone/>
              <a:defRPr sz="2000" b="1">
                <a:solidFill>
                  <a:srgbClr val="CCCCCC"/>
                </a:solidFill>
                <a:latin typeface="Arvo"/>
                <a:ea typeface="Arvo"/>
                <a:cs typeface="Arvo"/>
                <a:sym typeface="Arvo"/>
              </a:defRPr>
            </a:lvl6pPr>
            <a:lvl7pPr lvl="6" algn="ctr" rtl="0">
              <a:spcBef>
                <a:spcPts val="0"/>
              </a:spcBef>
              <a:buClr>
                <a:srgbClr val="CCCCCC"/>
              </a:buClr>
              <a:buSzPct val="100000"/>
              <a:buFont typeface="Arvo"/>
              <a:buNone/>
              <a:defRPr sz="2000" b="1">
                <a:solidFill>
                  <a:srgbClr val="CCCCCC"/>
                </a:solidFill>
                <a:latin typeface="Arvo"/>
                <a:ea typeface="Arvo"/>
                <a:cs typeface="Arvo"/>
                <a:sym typeface="Arvo"/>
              </a:defRPr>
            </a:lvl7pPr>
            <a:lvl8pPr lvl="7" algn="ctr" rtl="0">
              <a:spcBef>
                <a:spcPts val="0"/>
              </a:spcBef>
              <a:buClr>
                <a:srgbClr val="CCCCCC"/>
              </a:buClr>
              <a:buSzPct val="100000"/>
              <a:buFont typeface="Arvo"/>
              <a:buNone/>
              <a:defRPr sz="2000" b="1">
                <a:solidFill>
                  <a:srgbClr val="CCCCCC"/>
                </a:solidFill>
                <a:latin typeface="Arvo"/>
                <a:ea typeface="Arvo"/>
                <a:cs typeface="Arvo"/>
                <a:sym typeface="Arvo"/>
              </a:defRPr>
            </a:lvl8pPr>
            <a:lvl9pPr lvl="8" algn="ctr" rtl="0">
              <a:spcBef>
                <a:spcPts val="0"/>
              </a:spcBef>
              <a:buClr>
                <a:srgbClr val="CCCCCC"/>
              </a:buClr>
              <a:buSzPct val="100000"/>
              <a:buFont typeface="Arvo"/>
              <a:buNone/>
              <a:defRPr sz="2000" b="1">
                <a:solidFill>
                  <a:srgbClr val="CCCCCC"/>
                </a:solidFill>
                <a:latin typeface="Arvo"/>
                <a:ea typeface="Arvo"/>
                <a:cs typeface="Arvo"/>
                <a:sym typeface="Arvo"/>
              </a:defRPr>
            </a:lvl9pPr>
          </a:lstStyle>
          <a:p>
            <a:endParaRPr/>
          </a:p>
        </p:txBody>
      </p:sp>
      <p:cxnSp>
        <p:nvCxnSpPr>
          <p:cNvPr id="18" name="Shape 18"/>
          <p:cNvCxnSpPr/>
          <p:nvPr/>
        </p:nvCxnSpPr>
        <p:spPr>
          <a:xfrm>
            <a:off x="2171400" y="2653915"/>
            <a:ext cx="0" cy="154410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a:off x="965075" y="1340100"/>
            <a:ext cx="7214700" cy="4381200"/>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965075" y="1238500"/>
            <a:ext cx="7214700" cy="43812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 name="Shape 22"/>
          <p:cNvSpPr txBox="1"/>
          <p:nvPr/>
        </p:nvSpPr>
        <p:spPr>
          <a:xfrm>
            <a:off x="2732350" y="1254600"/>
            <a:ext cx="3672300" cy="932700"/>
          </a:xfrm>
          <a:prstGeom prst="rect">
            <a:avLst/>
          </a:prstGeom>
          <a:noFill/>
          <a:ln>
            <a:noFill/>
          </a:ln>
        </p:spPr>
        <p:txBody>
          <a:bodyPr lIns="91425" tIns="91425" rIns="91425" bIns="91425" anchor="t" anchorCtr="0">
            <a:noAutofit/>
          </a:bodyPr>
          <a:lstStyle/>
          <a:p>
            <a:pPr lvl="0" algn="ctr">
              <a:spcBef>
                <a:spcPts val="0"/>
              </a:spcBef>
              <a:buNone/>
            </a:pPr>
            <a:r>
              <a:rPr lang="en" sz="6000">
                <a:solidFill>
                  <a:srgbClr val="D9D9D9"/>
                </a:solidFill>
                <a:latin typeface="Impact"/>
                <a:ea typeface="Impact"/>
                <a:cs typeface="Impact"/>
                <a:sym typeface="Impact"/>
              </a:rPr>
              <a:t>“</a:t>
            </a:r>
          </a:p>
        </p:txBody>
      </p:sp>
      <p:cxnSp>
        <p:nvCxnSpPr>
          <p:cNvPr id="23" name="Shape 23"/>
          <p:cNvCxnSpPr/>
          <p:nvPr/>
        </p:nvCxnSpPr>
        <p:spPr>
          <a:xfrm>
            <a:off x="972919" y="2175700"/>
            <a:ext cx="7209600" cy="0"/>
          </a:xfrm>
          <a:prstGeom prst="straightConnector1">
            <a:avLst/>
          </a:prstGeom>
          <a:noFill/>
          <a:ln w="9525" cap="flat" cmpd="sng">
            <a:solidFill>
              <a:srgbClr val="D9D9D9"/>
            </a:solidFill>
            <a:prstDash val="solid"/>
            <a:round/>
            <a:headEnd type="none" w="lg" len="lg"/>
            <a:tailEnd type="none" w="lg" len="lg"/>
          </a:ln>
        </p:spPr>
      </p:cxnSp>
      <p:sp>
        <p:nvSpPr>
          <p:cNvPr id="24" name="Shape 24"/>
          <p:cNvSpPr txBox="1">
            <a:spLocks noGrp="1"/>
          </p:cNvSpPr>
          <p:nvPr>
            <p:ph type="body" idx="1"/>
          </p:nvPr>
        </p:nvSpPr>
        <p:spPr>
          <a:xfrm>
            <a:off x="1918075" y="2292033"/>
            <a:ext cx="5307900" cy="2895300"/>
          </a:xfrm>
          <a:prstGeom prst="rect">
            <a:avLst/>
          </a:prstGeom>
        </p:spPr>
        <p:txBody>
          <a:bodyPr lIns="91425" tIns="91425" rIns="91425" bIns="91425" anchor="ctr" anchorCtr="0"/>
          <a:lstStyle>
            <a:lvl1pPr lvl="0" algn="ctr" rtl="0">
              <a:spcBef>
                <a:spcPts val="0"/>
              </a:spcBef>
              <a:buSzPct val="100000"/>
              <a:defRPr sz="2000" i="1"/>
            </a:lvl1pPr>
            <a:lvl2pPr lvl="1" algn="ctr" rtl="0">
              <a:spcBef>
                <a:spcPts val="0"/>
              </a:spcBef>
              <a:buSzPct val="100000"/>
              <a:defRPr sz="2000" i="1"/>
            </a:lvl2pPr>
            <a:lvl3pPr lvl="2" algn="ctr" rtl="0">
              <a:spcBef>
                <a:spcPts val="0"/>
              </a:spcBef>
              <a:buSzPct val="100000"/>
              <a:defRPr sz="2000" i="1"/>
            </a:lvl3pPr>
            <a:lvl4pPr lvl="3" algn="ctr" rtl="0">
              <a:spcBef>
                <a:spcPts val="0"/>
              </a:spcBef>
              <a:buSzPct val="100000"/>
              <a:defRPr sz="2000" i="1"/>
            </a:lvl4pPr>
            <a:lvl5pPr lvl="4" algn="ctr" rtl="0">
              <a:spcBef>
                <a:spcPts val="0"/>
              </a:spcBef>
              <a:buSzPct val="100000"/>
              <a:defRPr sz="2000" i="1"/>
            </a:lvl5pPr>
            <a:lvl6pPr lvl="5" algn="ctr" rtl="0">
              <a:spcBef>
                <a:spcPts val="0"/>
              </a:spcBef>
              <a:buSzPct val="100000"/>
              <a:defRPr sz="2000" i="1"/>
            </a:lvl6pPr>
            <a:lvl7pPr lvl="6" algn="ctr" rtl="0">
              <a:spcBef>
                <a:spcPts val="0"/>
              </a:spcBef>
              <a:buSzPct val="100000"/>
              <a:defRPr sz="2000" i="1"/>
            </a:lvl7pPr>
            <a:lvl8pPr lvl="7" algn="ctr" rtl="0">
              <a:spcBef>
                <a:spcPts val="0"/>
              </a:spcBef>
              <a:buSzPct val="100000"/>
              <a:defRPr sz="2000" i="1"/>
            </a:lvl8pPr>
            <a:lvl9pPr lvl="8" algn="ctr">
              <a:spcBef>
                <a:spcPts val="0"/>
              </a:spcBef>
              <a:buSzPct val="100000"/>
              <a:defRPr sz="2000" i="1"/>
            </a:lvl9pPr>
          </a:lstStyle>
          <a:p>
            <a:endParaRPr/>
          </a:p>
        </p:txBody>
      </p:sp>
      <p:grpSp>
        <p:nvGrpSpPr>
          <p:cNvPr id="25" name="Shape 25"/>
          <p:cNvGrpSpPr/>
          <p:nvPr/>
        </p:nvGrpSpPr>
        <p:grpSpPr>
          <a:xfrm>
            <a:off x="4226084" y="1238484"/>
            <a:ext cx="691831" cy="932776"/>
            <a:chOff x="4220518" y="928886"/>
            <a:chExt cx="691831" cy="699599"/>
          </a:xfrm>
        </p:grpSpPr>
        <p:cxnSp>
          <p:nvCxnSpPr>
            <p:cNvPr id="26" name="Shape 26"/>
            <p:cNvCxnSpPr/>
            <p:nvPr/>
          </p:nvCxnSpPr>
          <p:spPr>
            <a:xfrm>
              <a:off x="4220518" y="928886"/>
              <a:ext cx="0" cy="699599"/>
            </a:xfrm>
            <a:prstGeom prst="straightConnector1">
              <a:avLst/>
            </a:prstGeom>
            <a:noFill/>
            <a:ln w="9525" cap="flat" cmpd="sng">
              <a:solidFill>
                <a:srgbClr val="D9D9D9"/>
              </a:solidFill>
              <a:prstDash val="solid"/>
              <a:round/>
              <a:headEnd type="none" w="lg" len="lg"/>
              <a:tailEnd type="none" w="lg" len="lg"/>
            </a:ln>
          </p:spPr>
        </p:cxnSp>
        <p:cxnSp>
          <p:nvCxnSpPr>
            <p:cNvPr id="27" name="Shape 27"/>
            <p:cNvCxnSpPr/>
            <p:nvPr/>
          </p:nvCxnSpPr>
          <p:spPr>
            <a:xfrm>
              <a:off x="4912350" y="928886"/>
              <a:ext cx="0" cy="699599"/>
            </a:xfrm>
            <a:prstGeom prst="straightConnector1">
              <a:avLst/>
            </a:prstGeom>
            <a:noFill/>
            <a:ln w="9525" cap="flat" cmpd="sng">
              <a:solidFill>
                <a:srgbClr val="D9D9D9"/>
              </a:solidFill>
              <a:prstDash val="solid"/>
              <a:round/>
              <a:headEnd type="none" w="lg" len="lg"/>
              <a:tailEnd type="none" w="lg" len="lg"/>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808400"/>
            <a:ext cx="8058000" cy="5444400"/>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0" name="Shape 30"/>
          <p:cNvSpPr/>
          <p:nvPr/>
        </p:nvSpPr>
        <p:spPr>
          <a:xfrm>
            <a:off x="543000" y="706800"/>
            <a:ext cx="8058000" cy="5444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1" name="Shape 31"/>
          <p:cNvCxnSpPr/>
          <p:nvPr/>
        </p:nvCxnSpPr>
        <p:spPr>
          <a:xfrm>
            <a:off x="1333200" y="706815"/>
            <a:ext cx="0" cy="10703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769300"/>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706800"/>
            <a:ext cx="6725400" cy="10623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2003031"/>
            <a:ext cx="6725400" cy="37392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p:nvPr/>
        </p:nvSpPr>
        <p:spPr>
          <a:xfrm>
            <a:off x="543000" y="808400"/>
            <a:ext cx="8058000" cy="5444400"/>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7" name="Shape 37"/>
          <p:cNvSpPr/>
          <p:nvPr/>
        </p:nvSpPr>
        <p:spPr>
          <a:xfrm>
            <a:off x="543000" y="706800"/>
            <a:ext cx="8058000" cy="5444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1333200" y="706815"/>
            <a:ext cx="0" cy="1070399"/>
          </a:xfrm>
          <a:prstGeom prst="straightConnector1">
            <a:avLst/>
          </a:prstGeom>
          <a:noFill/>
          <a:ln w="9525" cap="flat" cmpd="sng">
            <a:solidFill>
              <a:srgbClr val="D9D9D9"/>
            </a:solidFill>
            <a:prstDash val="solid"/>
            <a:round/>
            <a:headEnd type="none" w="lg" len="lg"/>
            <a:tailEnd type="none" w="lg" len="lg"/>
          </a:ln>
        </p:spPr>
      </p:cxnSp>
      <p:cxnSp>
        <p:nvCxnSpPr>
          <p:cNvPr id="39" name="Shape 39"/>
          <p:cNvCxnSpPr/>
          <p:nvPr/>
        </p:nvCxnSpPr>
        <p:spPr>
          <a:xfrm>
            <a:off x="542850" y="1769300"/>
            <a:ext cx="8058300" cy="0"/>
          </a:xfrm>
          <a:prstGeom prst="straightConnector1">
            <a:avLst/>
          </a:prstGeom>
          <a:noFill/>
          <a:ln w="9525" cap="flat" cmpd="sng">
            <a:solidFill>
              <a:srgbClr val="D9D9D9"/>
            </a:solidFill>
            <a:prstDash val="solid"/>
            <a:round/>
            <a:headEnd type="none" w="lg" len="lg"/>
            <a:tailEnd type="none" w="lg" len="lg"/>
          </a:ln>
        </p:spPr>
      </p:cxnSp>
      <p:sp>
        <p:nvSpPr>
          <p:cNvPr id="40" name="Shape 40"/>
          <p:cNvSpPr txBox="1">
            <a:spLocks noGrp="1"/>
          </p:cNvSpPr>
          <p:nvPr>
            <p:ph type="title"/>
          </p:nvPr>
        </p:nvSpPr>
        <p:spPr>
          <a:xfrm>
            <a:off x="1379650" y="706800"/>
            <a:ext cx="6725400" cy="10623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body" idx="1"/>
          </p:nvPr>
        </p:nvSpPr>
        <p:spPr>
          <a:xfrm>
            <a:off x="1333200" y="2050766"/>
            <a:ext cx="3232200" cy="3683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body" idx="2"/>
          </p:nvPr>
        </p:nvSpPr>
        <p:spPr>
          <a:xfrm>
            <a:off x="4988460" y="2050766"/>
            <a:ext cx="3232199" cy="3683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3"/>
        <p:cNvGrpSpPr/>
        <p:nvPr/>
      </p:nvGrpSpPr>
      <p:grpSpPr>
        <a:xfrm>
          <a:off x="0" y="0"/>
          <a:ext cx="0" cy="0"/>
          <a:chOff x="0" y="0"/>
          <a:chExt cx="0" cy="0"/>
        </a:xfrm>
      </p:grpSpPr>
      <p:sp>
        <p:nvSpPr>
          <p:cNvPr id="44" name="Shape 44"/>
          <p:cNvSpPr/>
          <p:nvPr/>
        </p:nvSpPr>
        <p:spPr>
          <a:xfrm>
            <a:off x="543000" y="808400"/>
            <a:ext cx="8058000" cy="5444400"/>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45" name="Shape 45"/>
          <p:cNvSpPr/>
          <p:nvPr/>
        </p:nvSpPr>
        <p:spPr>
          <a:xfrm>
            <a:off x="543000" y="706800"/>
            <a:ext cx="8058000" cy="5444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333200" y="706815"/>
            <a:ext cx="0" cy="1070399"/>
          </a:xfrm>
          <a:prstGeom prst="straightConnector1">
            <a:avLst/>
          </a:prstGeom>
          <a:noFill/>
          <a:ln w="9525" cap="flat" cmpd="sng">
            <a:solidFill>
              <a:srgbClr val="D9D9D9"/>
            </a:solidFill>
            <a:prstDash val="solid"/>
            <a:round/>
            <a:headEnd type="none" w="lg" len="lg"/>
            <a:tailEnd type="none" w="lg" len="lg"/>
          </a:ln>
        </p:spPr>
      </p:cxnSp>
      <p:cxnSp>
        <p:nvCxnSpPr>
          <p:cNvPr id="47" name="Shape 47"/>
          <p:cNvCxnSpPr/>
          <p:nvPr/>
        </p:nvCxnSpPr>
        <p:spPr>
          <a:xfrm>
            <a:off x="542850" y="1769300"/>
            <a:ext cx="8058300" cy="0"/>
          </a:xfrm>
          <a:prstGeom prst="straightConnector1">
            <a:avLst/>
          </a:prstGeom>
          <a:noFill/>
          <a:ln w="9525" cap="flat" cmpd="sng">
            <a:solidFill>
              <a:srgbClr val="D9D9D9"/>
            </a:solidFill>
            <a:prstDash val="solid"/>
            <a:round/>
            <a:headEnd type="none" w="lg" len="lg"/>
            <a:tailEnd type="none" w="lg" len="lg"/>
          </a:ln>
        </p:spPr>
      </p:cxnSp>
      <p:sp>
        <p:nvSpPr>
          <p:cNvPr id="48" name="Shape 48"/>
          <p:cNvSpPr txBox="1">
            <a:spLocks noGrp="1"/>
          </p:cNvSpPr>
          <p:nvPr>
            <p:ph type="title"/>
          </p:nvPr>
        </p:nvSpPr>
        <p:spPr>
          <a:xfrm>
            <a:off x="1379650" y="706800"/>
            <a:ext cx="6725400" cy="10623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1333200" y="2005466"/>
            <a:ext cx="2235600" cy="36351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50" name="Shape 50"/>
          <p:cNvSpPr txBox="1">
            <a:spLocks noGrp="1"/>
          </p:cNvSpPr>
          <p:nvPr>
            <p:ph type="body" idx="2"/>
          </p:nvPr>
        </p:nvSpPr>
        <p:spPr>
          <a:xfrm>
            <a:off x="3683437" y="2005466"/>
            <a:ext cx="2235600" cy="36351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51" name="Shape 51"/>
          <p:cNvSpPr txBox="1">
            <a:spLocks noGrp="1"/>
          </p:cNvSpPr>
          <p:nvPr>
            <p:ph type="body" idx="3"/>
          </p:nvPr>
        </p:nvSpPr>
        <p:spPr>
          <a:xfrm>
            <a:off x="6033675" y="2005466"/>
            <a:ext cx="2235600" cy="36351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p:nvPr/>
        </p:nvSpPr>
        <p:spPr>
          <a:xfrm>
            <a:off x="543000" y="808400"/>
            <a:ext cx="8058000" cy="5444400"/>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54" name="Shape 54"/>
          <p:cNvSpPr/>
          <p:nvPr/>
        </p:nvSpPr>
        <p:spPr>
          <a:xfrm>
            <a:off x="543000" y="706800"/>
            <a:ext cx="8058000" cy="5444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55" name="Shape 55"/>
          <p:cNvCxnSpPr/>
          <p:nvPr/>
        </p:nvCxnSpPr>
        <p:spPr>
          <a:xfrm>
            <a:off x="1333200" y="706815"/>
            <a:ext cx="0" cy="1070399"/>
          </a:xfrm>
          <a:prstGeom prst="straightConnector1">
            <a:avLst/>
          </a:prstGeom>
          <a:noFill/>
          <a:ln w="9525" cap="flat" cmpd="sng">
            <a:solidFill>
              <a:srgbClr val="D9D9D9"/>
            </a:solidFill>
            <a:prstDash val="solid"/>
            <a:round/>
            <a:headEnd type="none" w="lg" len="lg"/>
            <a:tailEnd type="none" w="lg" len="lg"/>
          </a:ln>
        </p:spPr>
      </p:cxnSp>
      <p:cxnSp>
        <p:nvCxnSpPr>
          <p:cNvPr id="56" name="Shape 56"/>
          <p:cNvCxnSpPr/>
          <p:nvPr/>
        </p:nvCxnSpPr>
        <p:spPr>
          <a:xfrm>
            <a:off x="542850" y="1769300"/>
            <a:ext cx="8058300" cy="0"/>
          </a:xfrm>
          <a:prstGeom prst="straightConnector1">
            <a:avLst/>
          </a:prstGeom>
          <a:noFill/>
          <a:ln w="9525" cap="flat" cmpd="sng">
            <a:solidFill>
              <a:srgbClr val="D9D9D9"/>
            </a:solidFill>
            <a:prstDash val="solid"/>
            <a:round/>
            <a:headEnd type="none" w="lg" len="lg"/>
            <a:tailEnd type="none" w="lg" len="lg"/>
          </a:ln>
        </p:spPr>
      </p:cxnSp>
      <p:sp>
        <p:nvSpPr>
          <p:cNvPr id="57" name="Shape 57"/>
          <p:cNvSpPr txBox="1">
            <a:spLocks noGrp="1"/>
          </p:cNvSpPr>
          <p:nvPr>
            <p:ph type="title"/>
          </p:nvPr>
        </p:nvSpPr>
        <p:spPr>
          <a:xfrm>
            <a:off x="1379650" y="706800"/>
            <a:ext cx="6725400" cy="10623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8"/>
        <p:cNvGrpSpPr/>
        <p:nvPr/>
      </p:nvGrpSpPr>
      <p:grpSpPr>
        <a:xfrm>
          <a:off x="0" y="0"/>
          <a:ext cx="0" cy="0"/>
          <a:chOff x="0" y="0"/>
          <a:chExt cx="0" cy="0"/>
        </a:xfrm>
      </p:grpSpPr>
      <p:sp>
        <p:nvSpPr>
          <p:cNvPr id="59" name="Shape 59"/>
          <p:cNvSpPr/>
          <p:nvPr/>
        </p:nvSpPr>
        <p:spPr>
          <a:xfrm>
            <a:off x="543000" y="808400"/>
            <a:ext cx="8058000" cy="5444400"/>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0" name="Shape 60"/>
          <p:cNvSpPr/>
          <p:nvPr/>
        </p:nvSpPr>
        <p:spPr>
          <a:xfrm>
            <a:off x="543000" y="706800"/>
            <a:ext cx="8058000" cy="5444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42850" y="5605433"/>
            <a:ext cx="8058300" cy="0"/>
          </a:xfrm>
          <a:prstGeom prst="straightConnector1">
            <a:avLst/>
          </a:prstGeom>
          <a:noFill/>
          <a:ln w="9525" cap="flat" cmpd="sng">
            <a:solidFill>
              <a:srgbClr val="D9D9D9"/>
            </a:solidFill>
            <a:prstDash val="solid"/>
            <a:round/>
            <a:headEnd type="none" w="lg" len="lg"/>
            <a:tailEnd type="none" w="lg" len="lg"/>
          </a:ln>
        </p:spPr>
      </p:cxnSp>
      <p:sp>
        <p:nvSpPr>
          <p:cNvPr id="62" name="Shape 62"/>
          <p:cNvSpPr txBox="1">
            <a:spLocks noGrp="1"/>
          </p:cNvSpPr>
          <p:nvPr>
            <p:ph type="body" idx="1"/>
          </p:nvPr>
        </p:nvSpPr>
        <p:spPr>
          <a:xfrm>
            <a:off x="542850" y="5605433"/>
            <a:ext cx="8058300" cy="545700"/>
          </a:xfrm>
          <a:prstGeom prst="rect">
            <a:avLst/>
          </a:prstGeom>
        </p:spPr>
        <p:txBody>
          <a:bodyPr lIns="91425" tIns="91425" rIns="91425" bIns="91425" anchor="ctr" anchorCtr="0"/>
          <a:lstStyle>
            <a:lvl1pPr lvl="0" algn="ctr">
              <a:spcBef>
                <a:spcPts val="0"/>
              </a:spcBef>
              <a:buSzPct val="100000"/>
              <a:buNone/>
              <a:defRPr sz="10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706782"/>
            <a:ext cx="8058000" cy="5545861"/>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67" name="Shape 67"/>
          <p:cNvCxnSpPr/>
          <p:nvPr/>
        </p:nvCxnSpPr>
        <p:spPr>
          <a:xfrm>
            <a:off x="1333200" y="706815"/>
            <a:ext cx="0" cy="10703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769300"/>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2003031"/>
            <a:ext cx="6725400" cy="37392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706800"/>
            <a:ext cx="6725400" cy="1062300"/>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stlawu.edu/gallery/education/f/09textiles/adinkra_symbols.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adinkra.org/htmls/adinkra_index.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3.bp.blogspot.com/-thPRw9Z3W-8/VrYjaDyI1II/AAAAAAAACL8/C-cVeKmDHGY/s640/Akan+people.jpg" TargetMode="External"/><Relationship Id="rId13" Type="http://schemas.openxmlformats.org/officeDocument/2006/relationships/hyperlink" Target="http://66.media.tumblr.com/tumblr_lpb1xy5xoI1qj9n1no1_1280.png" TargetMode="External"/><Relationship Id="rId18" Type="http://schemas.openxmlformats.org/officeDocument/2006/relationships/hyperlink" Target="https://s-media-cache-ak0.pinimg.com/236x/42/a5/02/42a5024f479151168d1d5e1406f8ef76.jpg" TargetMode="External"/><Relationship Id="rId26" Type="http://schemas.openxmlformats.org/officeDocument/2006/relationships/hyperlink" Target="http://www.drumafrica.co.uk/wp-content/uploads/2011/02/ghana-culture-group-300x225.jpg" TargetMode="External"/><Relationship Id="rId3" Type="http://schemas.openxmlformats.org/officeDocument/2006/relationships/hyperlink" Target="http://4.bp.blogspot.com/-JvC8EM2NaBg/UXQr7V1LeBI/AAAAAAAAARI/HlSws0k7rFU/s1600/Akan+Women.jpg" TargetMode="External"/><Relationship Id="rId21" Type="http://schemas.openxmlformats.org/officeDocument/2006/relationships/hyperlink" Target="https://s-media-cache-ak0.pinimg.com/236x/c3/e7/6b/c3e76bfad4bf68369c51ef5fe08914ee.jpg" TargetMode="External"/><Relationship Id="rId7" Type="http://schemas.openxmlformats.org/officeDocument/2006/relationships/hyperlink" Target="https://africa.uima.uiowa.edu/assets/Frank-Fournier/_resampled/FitWzEwMDAsMTAwMF0/FRF019.jpg" TargetMode="External"/><Relationship Id="rId12" Type="http://schemas.openxmlformats.org/officeDocument/2006/relationships/hyperlink" Target="https://www.africaguide.com/image/maps/africa_map.png" TargetMode="External"/><Relationship Id="rId17" Type="http://schemas.openxmlformats.org/officeDocument/2006/relationships/hyperlink" Target="https://s-media-cache-ak0.pinimg.com/236x/9c/a4/97/9ca49753bda5904069e4b7145497235e.jpg" TargetMode="External"/><Relationship Id="rId25" Type="http://schemas.openxmlformats.org/officeDocument/2006/relationships/hyperlink" Target="https://www.theflagshop.co.uk/media/catalog/product/cache/1/thumbnail/465x/17f82f742ffe127f42dca9de82fb58b1/i/v/ivory-coast-flag-std.jpg" TargetMode="External"/><Relationship Id="rId2" Type="http://schemas.openxmlformats.org/officeDocument/2006/relationships/notesSlide" Target="../notesSlides/notesSlide15.xml"/><Relationship Id="rId16" Type="http://schemas.openxmlformats.org/officeDocument/2006/relationships/hyperlink" Target="http://1.bp.blogspot.com/_NJj1gS1wEqs/Sh1E_GYVfeI/AAAAAAAABRE/AGyKCilpayM/s400/toffee.jpg" TargetMode="External"/><Relationship Id="rId20" Type="http://schemas.openxmlformats.org/officeDocument/2006/relationships/hyperlink" Target="http://www.zettaelliott.com/wordpress/wp-content/uploads/2008/12/sankofa.png" TargetMode="External"/><Relationship Id="rId1" Type="http://schemas.openxmlformats.org/officeDocument/2006/relationships/slideLayout" Target="../slideLayouts/slideLayout4.xml"/><Relationship Id="rId6" Type="http://schemas.openxmlformats.org/officeDocument/2006/relationships/hyperlink" Target="https://s-media-cache-ak0.pinimg.com/564x/82/3a/39/823a396d0ca7fb2a4a43d48e26f4d5fd.jpg" TargetMode="External"/><Relationship Id="rId11" Type="http://schemas.openxmlformats.org/officeDocument/2006/relationships/hyperlink" Target="https://s-media-cache-ak0.pinimg.com/236x/4c/7b/b3/4c7bb34faa9d4429767660e11099110e.jpg" TargetMode="External"/><Relationship Id="rId24" Type="http://schemas.openxmlformats.org/officeDocument/2006/relationships/hyperlink" Target="https://www.theflagshop.co.uk/media/catalog/product/cache/1/thumbnail/465x/17f82f742ffe127f42dca9de82fb58b1/g/h/ghana-flag-std.jpg" TargetMode="External"/><Relationship Id="rId5" Type="http://schemas.openxmlformats.org/officeDocument/2006/relationships/hyperlink" Target="http://3.bp.blogspot.com/-2dFXSFHSRy4/UKu93MKMKiI/AAAAAAAADv8/Nlmsnea58fY/s1600/Ghana_sword_bearers_Blog.jpg" TargetMode="External"/><Relationship Id="rId15" Type="http://schemas.openxmlformats.org/officeDocument/2006/relationships/hyperlink" Target="https://s-media-cache-ak0.pinimg.com/236x/3d/7f/6e/3d7f6e59ec3892babd0dbcfabcdaafa3.jpg" TargetMode="External"/><Relationship Id="rId23" Type="http://schemas.openxmlformats.org/officeDocument/2006/relationships/hyperlink" Target="http://media.gettyimages.com/videos/barack-obama-legacy-black-man-holds-world-in-hands-video-id129805283?s=640x640" TargetMode="External"/><Relationship Id="rId10" Type="http://schemas.openxmlformats.org/officeDocument/2006/relationships/hyperlink" Target="http://www.montessorieducationalsupplies.co.za/media/product/unlabeled-africa-control-map-551bf4d6b0343.jpg" TargetMode="External"/><Relationship Id="rId19" Type="http://schemas.openxmlformats.org/officeDocument/2006/relationships/hyperlink" Target="http://www.adinkrasymbols.org/adinkra/gye-nyame-medium.png" TargetMode="External"/><Relationship Id="rId4" Type="http://schemas.openxmlformats.org/officeDocument/2006/relationships/hyperlink" Target="http://classconnection.s3.amazonaws.com/1711/flashcards/273361/jpg/hjd0518r.jpg" TargetMode="External"/><Relationship Id="rId9" Type="http://schemas.openxmlformats.org/officeDocument/2006/relationships/hyperlink" Target="http://buzzghana.com/wp-content/uploads/2013/10/Akan-people.jpg" TargetMode="External"/><Relationship Id="rId14" Type="http://schemas.openxmlformats.org/officeDocument/2006/relationships/hyperlink" Target="http://1.bp.blogspot.com/_siPTpByzr18/SAM0tUkKWKI/AAAAAAAACAg/rMIKYlaxKhc/s400/Akink++Funeral+Cloths.JPG" TargetMode="External"/><Relationship Id="rId22" Type="http://schemas.openxmlformats.org/officeDocument/2006/relationships/hyperlink" Target="http://www.the-symbols.net/images/african-symbols/dwennimmen.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6707100" y="4270900"/>
            <a:ext cx="2436900" cy="2587099"/>
          </a:xfrm>
          <a:prstGeom prst="rect">
            <a:avLst/>
          </a:prstGeom>
          <a:noFill/>
          <a:ln>
            <a:noFill/>
          </a:ln>
        </p:spPr>
      </p:pic>
      <p:pic>
        <p:nvPicPr>
          <p:cNvPr id="85" name="Shape 85"/>
          <p:cNvPicPr preferRelativeResize="0"/>
          <p:nvPr/>
        </p:nvPicPr>
        <p:blipFill>
          <a:blip r:embed="rId4">
            <a:alphaModFix/>
          </a:blip>
          <a:stretch>
            <a:fillRect/>
          </a:stretch>
        </p:blipFill>
        <p:spPr>
          <a:xfrm>
            <a:off x="6479925" y="2564300"/>
            <a:ext cx="2664075" cy="1729400"/>
          </a:xfrm>
          <a:prstGeom prst="rect">
            <a:avLst/>
          </a:prstGeom>
          <a:noFill/>
          <a:ln>
            <a:noFill/>
          </a:ln>
        </p:spPr>
      </p:pic>
      <p:sp>
        <p:nvSpPr>
          <p:cNvPr id="86" name="Shape 86"/>
          <p:cNvSpPr txBox="1">
            <a:spLocks noGrp="1"/>
          </p:cNvSpPr>
          <p:nvPr>
            <p:ph type="ctrTitle"/>
          </p:nvPr>
        </p:nvSpPr>
        <p:spPr>
          <a:xfrm>
            <a:off x="2282125" y="2276550"/>
            <a:ext cx="4270200" cy="2304900"/>
          </a:xfrm>
          <a:prstGeom prst="rect">
            <a:avLst/>
          </a:prstGeom>
        </p:spPr>
        <p:txBody>
          <a:bodyPr lIns="91425" tIns="91425" rIns="91425" bIns="91425" anchor="ctr" anchorCtr="0">
            <a:noAutofit/>
          </a:bodyPr>
          <a:lstStyle/>
          <a:p>
            <a:pPr lvl="0">
              <a:spcBef>
                <a:spcPts val="0"/>
              </a:spcBef>
              <a:buNone/>
            </a:pPr>
            <a:r>
              <a:rPr lang="en" dirty="0" smtClean="0"/>
              <a:t>History of Adinkra Symbols</a:t>
            </a:r>
            <a:br>
              <a:rPr lang="en" dirty="0" smtClean="0"/>
            </a:br>
            <a:r>
              <a:rPr lang="en" sz="1400" dirty="0" smtClean="0"/>
              <a:t>Fathers and Sons Program</a:t>
            </a:r>
            <a:endParaRPr lang="en" sz="1400" dirty="0"/>
          </a:p>
        </p:txBody>
      </p:sp>
      <p:pic>
        <p:nvPicPr>
          <p:cNvPr id="87" name="Shape 87"/>
          <p:cNvPicPr preferRelativeResize="0"/>
          <p:nvPr/>
        </p:nvPicPr>
        <p:blipFill>
          <a:blip r:embed="rId5">
            <a:alphaModFix/>
          </a:blip>
          <a:stretch>
            <a:fillRect/>
          </a:stretch>
        </p:blipFill>
        <p:spPr>
          <a:xfrm>
            <a:off x="2357150" y="0"/>
            <a:ext cx="3775199" cy="2587099"/>
          </a:xfrm>
          <a:prstGeom prst="rect">
            <a:avLst/>
          </a:prstGeom>
          <a:noFill/>
          <a:ln>
            <a:noFill/>
          </a:ln>
        </p:spPr>
      </p:pic>
      <p:pic>
        <p:nvPicPr>
          <p:cNvPr id="88" name="Shape 88"/>
          <p:cNvPicPr preferRelativeResize="0"/>
          <p:nvPr/>
        </p:nvPicPr>
        <p:blipFill>
          <a:blip r:embed="rId6">
            <a:alphaModFix/>
          </a:blip>
          <a:stretch>
            <a:fillRect/>
          </a:stretch>
        </p:blipFill>
        <p:spPr>
          <a:xfrm>
            <a:off x="0" y="1261324"/>
            <a:ext cx="2357150" cy="3572149"/>
          </a:xfrm>
          <a:prstGeom prst="rect">
            <a:avLst/>
          </a:prstGeom>
          <a:noFill/>
          <a:ln>
            <a:noFill/>
          </a:ln>
        </p:spPr>
      </p:pic>
      <p:pic>
        <p:nvPicPr>
          <p:cNvPr id="89" name="Shape 89"/>
          <p:cNvPicPr preferRelativeResize="0"/>
          <p:nvPr/>
        </p:nvPicPr>
        <p:blipFill>
          <a:blip r:embed="rId7">
            <a:alphaModFix/>
          </a:blip>
          <a:stretch>
            <a:fillRect/>
          </a:stretch>
        </p:blipFill>
        <p:spPr>
          <a:xfrm>
            <a:off x="0" y="4833475"/>
            <a:ext cx="2357150" cy="2042999"/>
          </a:xfrm>
          <a:prstGeom prst="rect">
            <a:avLst/>
          </a:prstGeom>
          <a:noFill/>
          <a:ln>
            <a:noFill/>
          </a:ln>
        </p:spPr>
      </p:pic>
      <p:pic>
        <p:nvPicPr>
          <p:cNvPr id="90" name="Shape 90"/>
          <p:cNvPicPr preferRelativeResize="0"/>
          <p:nvPr/>
        </p:nvPicPr>
        <p:blipFill rotWithShape="1">
          <a:blip r:embed="rId8">
            <a:alphaModFix/>
          </a:blip>
          <a:srcRect l="6450" r="6615"/>
          <a:stretch/>
        </p:blipFill>
        <p:spPr>
          <a:xfrm>
            <a:off x="6091525" y="0"/>
            <a:ext cx="3052474" cy="2587099"/>
          </a:xfrm>
          <a:prstGeom prst="rect">
            <a:avLst/>
          </a:prstGeom>
          <a:noFill/>
          <a:ln>
            <a:noFill/>
          </a:ln>
        </p:spPr>
      </p:pic>
      <p:pic>
        <p:nvPicPr>
          <p:cNvPr id="91" name="Shape 91"/>
          <p:cNvPicPr preferRelativeResize="0"/>
          <p:nvPr/>
        </p:nvPicPr>
        <p:blipFill rotWithShape="1">
          <a:blip r:embed="rId9">
            <a:alphaModFix/>
          </a:blip>
          <a:srcRect l="28683"/>
          <a:stretch/>
        </p:blipFill>
        <p:spPr>
          <a:xfrm>
            <a:off x="0" y="0"/>
            <a:ext cx="2357150" cy="1381125"/>
          </a:xfrm>
          <a:prstGeom prst="rect">
            <a:avLst/>
          </a:prstGeom>
          <a:noFill/>
          <a:ln>
            <a:noFill/>
          </a:ln>
        </p:spPr>
      </p:pic>
      <p:pic>
        <p:nvPicPr>
          <p:cNvPr id="92" name="Shape 92"/>
          <p:cNvPicPr preferRelativeResize="0"/>
          <p:nvPr/>
        </p:nvPicPr>
        <p:blipFill>
          <a:blip r:embed="rId10">
            <a:alphaModFix/>
          </a:blip>
          <a:stretch>
            <a:fillRect/>
          </a:stretch>
        </p:blipFill>
        <p:spPr>
          <a:xfrm>
            <a:off x="2347750" y="4293699"/>
            <a:ext cx="4359350" cy="2564299"/>
          </a:xfrm>
          <a:prstGeom prst="rect">
            <a:avLst/>
          </a:prstGeom>
          <a:noFill/>
          <a:ln>
            <a:noFill/>
          </a:ln>
        </p:spPr>
      </p:pic>
      <p:sp>
        <p:nvSpPr>
          <p:cNvPr id="2" name="Rectangle 1"/>
          <p:cNvSpPr/>
          <p:nvPr/>
        </p:nvSpPr>
        <p:spPr>
          <a:xfrm>
            <a:off x="0" y="6542845"/>
            <a:ext cx="4137671" cy="307777"/>
          </a:xfrm>
          <a:prstGeom prst="rect">
            <a:avLst/>
          </a:prstGeom>
        </p:spPr>
        <p:txBody>
          <a:bodyPr wrap="none">
            <a:spAutoFit/>
          </a:bodyPr>
          <a:lstStyle/>
          <a:p>
            <a:r>
              <a:rPr lang="en-US" dirty="0"/>
              <a:t>© 2022 The Regents of the University of Michigan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1826100" y="1006350"/>
            <a:ext cx="6360300" cy="2394900"/>
          </a:xfrm>
          <a:prstGeom prst="rect">
            <a:avLst/>
          </a:prstGeom>
        </p:spPr>
        <p:txBody>
          <a:bodyPr lIns="91425" tIns="91425" rIns="91425" bIns="91425" anchor="t" anchorCtr="0">
            <a:noAutofit/>
          </a:bodyPr>
          <a:lstStyle/>
          <a:p>
            <a:pPr lvl="0" algn="ctr" rtl="0">
              <a:spcBef>
                <a:spcPts val="0"/>
              </a:spcBef>
              <a:buNone/>
            </a:pPr>
            <a:r>
              <a:rPr lang="en" sz="7200" b="1">
                <a:solidFill>
                  <a:srgbClr val="D9D9D9"/>
                </a:solidFill>
              </a:rPr>
              <a:t>Sankofa</a:t>
            </a:r>
          </a:p>
          <a:p>
            <a:pPr lvl="0" algn="ctr" rtl="0">
              <a:spcBef>
                <a:spcPts val="0"/>
              </a:spcBef>
              <a:buNone/>
            </a:pPr>
            <a:r>
              <a:rPr lang="en" sz="2400" b="1">
                <a:solidFill>
                  <a:srgbClr val="434343"/>
                </a:solidFill>
              </a:rPr>
              <a:t>(san-KOH-fah)</a:t>
            </a:r>
          </a:p>
        </p:txBody>
      </p:sp>
      <p:sp>
        <p:nvSpPr>
          <p:cNvPr id="163" name="Shape 163"/>
          <p:cNvSpPr txBox="1">
            <a:spLocks noGrp="1"/>
          </p:cNvSpPr>
          <p:nvPr>
            <p:ph type="subTitle" idx="4294967295"/>
          </p:nvPr>
        </p:nvSpPr>
        <p:spPr>
          <a:xfrm>
            <a:off x="1603075" y="2902575"/>
            <a:ext cx="3659400" cy="2919000"/>
          </a:xfrm>
          <a:prstGeom prst="rect">
            <a:avLst/>
          </a:prstGeom>
        </p:spPr>
        <p:txBody>
          <a:bodyPr lIns="91425" tIns="91425" rIns="91425" bIns="91425" anchor="t" anchorCtr="0">
            <a:noAutofit/>
          </a:bodyPr>
          <a:lstStyle/>
          <a:p>
            <a:pPr marL="457200" lvl="0" indent="-330200" rtl="0">
              <a:spcBef>
                <a:spcPts val="0"/>
              </a:spcBef>
              <a:buSzPct val="100000"/>
            </a:pPr>
            <a:r>
              <a:rPr lang="en" sz="1600" b="1">
                <a:solidFill>
                  <a:schemeClr val="accent6"/>
                </a:solidFill>
              </a:rPr>
              <a:t>Sankofa </a:t>
            </a:r>
            <a:r>
              <a:rPr lang="en" sz="1600"/>
              <a:t>- Go back to get it</a:t>
            </a:r>
          </a:p>
          <a:p>
            <a:pPr lvl="0" rtl="0">
              <a:spcBef>
                <a:spcPts val="0"/>
              </a:spcBef>
              <a:buNone/>
            </a:pPr>
            <a:endParaRPr sz="1600"/>
          </a:p>
          <a:p>
            <a:pPr marL="457200" lvl="0" indent="-330200" rtl="0">
              <a:spcBef>
                <a:spcPts val="0"/>
              </a:spcBef>
              <a:buSzPct val="100000"/>
            </a:pPr>
            <a:r>
              <a:rPr lang="en" sz="1600"/>
              <a:t>Symbol of the wisdom in </a:t>
            </a:r>
            <a:r>
              <a:rPr lang="en" sz="1600" b="1"/>
              <a:t>LEARNING FROM THE PAST</a:t>
            </a:r>
            <a:r>
              <a:rPr lang="en" sz="1600"/>
              <a:t> in building for the future</a:t>
            </a:r>
          </a:p>
          <a:p>
            <a:pPr lvl="0" rtl="0">
              <a:spcBef>
                <a:spcPts val="0"/>
              </a:spcBef>
              <a:buNone/>
            </a:pPr>
            <a:endParaRPr sz="1600"/>
          </a:p>
          <a:p>
            <a:pPr marL="457200" lvl="0" indent="-330200" rtl="0">
              <a:spcBef>
                <a:spcPts val="0"/>
              </a:spcBef>
              <a:buSzPct val="100000"/>
            </a:pPr>
            <a:r>
              <a:rPr lang="en" sz="1600"/>
              <a:t>Proverb: “It is not taboo to go back and retrieve what you forget.” </a:t>
            </a:r>
          </a:p>
          <a:p>
            <a:pPr lvl="0" rtl="0">
              <a:spcBef>
                <a:spcPts val="0"/>
              </a:spcBef>
              <a:buNone/>
            </a:pPr>
            <a:endParaRPr sz="1600" b="1"/>
          </a:p>
        </p:txBody>
      </p:sp>
      <p:pic>
        <p:nvPicPr>
          <p:cNvPr id="164" name="Shape 164"/>
          <p:cNvPicPr preferRelativeResize="0"/>
          <p:nvPr/>
        </p:nvPicPr>
        <p:blipFill>
          <a:blip r:embed="rId3">
            <a:alphaModFix/>
          </a:blip>
          <a:stretch>
            <a:fillRect/>
          </a:stretch>
        </p:blipFill>
        <p:spPr>
          <a:xfrm>
            <a:off x="5262475" y="2728775"/>
            <a:ext cx="3092798" cy="3092798"/>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idx="4294967295"/>
          </p:nvPr>
        </p:nvSpPr>
        <p:spPr>
          <a:xfrm>
            <a:off x="1325025" y="1006350"/>
            <a:ext cx="7136700" cy="2394900"/>
          </a:xfrm>
          <a:prstGeom prst="rect">
            <a:avLst/>
          </a:prstGeom>
        </p:spPr>
        <p:txBody>
          <a:bodyPr lIns="91425" tIns="91425" rIns="91425" bIns="91425" anchor="t" anchorCtr="0">
            <a:noAutofit/>
          </a:bodyPr>
          <a:lstStyle/>
          <a:p>
            <a:pPr lvl="0" algn="ctr" rtl="0">
              <a:spcBef>
                <a:spcPts val="0"/>
              </a:spcBef>
              <a:buNone/>
            </a:pPr>
            <a:r>
              <a:rPr lang="en" sz="5200" b="1" dirty="0">
                <a:solidFill>
                  <a:srgbClr val="D9D9D9"/>
                </a:solidFill>
              </a:rPr>
              <a:t>Odo Nyera Fie Kwan</a:t>
            </a:r>
          </a:p>
          <a:p>
            <a:pPr lvl="0" algn="ctr" rtl="0">
              <a:spcBef>
                <a:spcPts val="0"/>
              </a:spcBef>
              <a:buNone/>
            </a:pPr>
            <a:r>
              <a:rPr lang="en" sz="2400" b="1" dirty="0">
                <a:solidFill>
                  <a:srgbClr val="434343"/>
                </a:solidFill>
              </a:rPr>
              <a:t>(oh-doh-nee-AIR-rah   fee  qwahn)</a:t>
            </a:r>
          </a:p>
        </p:txBody>
      </p:sp>
      <p:sp>
        <p:nvSpPr>
          <p:cNvPr id="170" name="Shape 170"/>
          <p:cNvSpPr txBox="1">
            <a:spLocks noGrp="1"/>
          </p:cNvSpPr>
          <p:nvPr>
            <p:ph type="subTitle" idx="4294967295"/>
          </p:nvPr>
        </p:nvSpPr>
        <p:spPr>
          <a:xfrm>
            <a:off x="1603075" y="2718900"/>
            <a:ext cx="3659400" cy="2919000"/>
          </a:xfrm>
          <a:prstGeom prst="rect">
            <a:avLst/>
          </a:prstGeom>
        </p:spPr>
        <p:txBody>
          <a:bodyPr lIns="91425" tIns="91425" rIns="91425" bIns="91425" anchor="t" anchorCtr="0">
            <a:noAutofit/>
          </a:bodyPr>
          <a:lstStyle/>
          <a:p>
            <a:pPr marL="457200" lvl="0" indent="-330200" rtl="0">
              <a:spcBef>
                <a:spcPts val="0"/>
              </a:spcBef>
              <a:buSzPct val="100000"/>
            </a:pPr>
            <a:r>
              <a:rPr lang="en" sz="1600" b="1" dirty="0">
                <a:solidFill>
                  <a:schemeClr val="accent6"/>
                </a:solidFill>
              </a:rPr>
              <a:t>Odo Nyera Fie Kwan </a:t>
            </a:r>
            <a:r>
              <a:rPr lang="en" sz="1600" dirty="0"/>
              <a:t>- love does not get lost on its way home</a:t>
            </a:r>
          </a:p>
          <a:p>
            <a:pPr lvl="0" rtl="0">
              <a:spcBef>
                <a:spcPts val="0"/>
              </a:spcBef>
              <a:buNone/>
            </a:pPr>
            <a:endParaRPr sz="1600" dirty="0"/>
          </a:p>
          <a:p>
            <a:pPr marL="457200" lvl="0" indent="-330200" rtl="0">
              <a:spcBef>
                <a:spcPts val="0"/>
              </a:spcBef>
              <a:buSzPct val="100000"/>
            </a:pPr>
            <a:r>
              <a:rPr lang="en" sz="1600" dirty="0"/>
              <a:t>Symbol of </a:t>
            </a:r>
            <a:r>
              <a:rPr lang="en" sz="1600" b="1" dirty="0"/>
              <a:t>LOVE, DEVOTION, and FAITHFULNESS</a:t>
            </a:r>
          </a:p>
          <a:p>
            <a:pPr lvl="0" rtl="0">
              <a:spcBef>
                <a:spcPts val="0"/>
              </a:spcBef>
              <a:buNone/>
            </a:pPr>
            <a:endParaRPr sz="1600" dirty="0"/>
          </a:p>
          <a:p>
            <a:pPr marL="457200" lvl="0" indent="-330200" rtl="0">
              <a:spcBef>
                <a:spcPts val="0"/>
              </a:spcBef>
              <a:buSzPct val="100000"/>
            </a:pPr>
            <a:r>
              <a:rPr lang="en" sz="1600" dirty="0"/>
              <a:t>Proverb: “Love lights its own path; it never gets lost on its way home.”</a:t>
            </a:r>
          </a:p>
          <a:p>
            <a:pPr lvl="0" rtl="0">
              <a:spcBef>
                <a:spcPts val="0"/>
              </a:spcBef>
              <a:buNone/>
            </a:pPr>
            <a:endParaRPr sz="1600" b="1" dirty="0"/>
          </a:p>
        </p:txBody>
      </p:sp>
      <p:pic>
        <p:nvPicPr>
          <p:cNvPr id="171" name="Shape 171"/>
          <p:cNvPicPr preferRelativeResize="0"/>
          <p:nvPr/>
        </p:nvPicPr>
        <p:blipFill rotWithShape="1">
          <a:blip r:embed="rId3">
            <a:alphaModFix/>
          </a:blip>
          <a:srcRect l="3858" r="57206"/>
          <a:stretch/>
        </p:blipFill>
        <p:spPr>
          <a:xfrm>
            <a:off x="5483775" y="2649825"/>
            <a:ext cx="2636950" cy="2918999"/>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idx="4294967295"/>
          </p:nvPr>
        </p:nvSpPr>
        <p:spPr>
          <a:xfrm>
            <a:off x="1325025" y="1006350"/>
            <a:ext cx="7136700" cy="2394900"/>
          </a:xfrm>
          <a:prstGeom prst="rect">
            <a:avLst/>
          </a:prstGeom>
        </p:spPr>
        <p:txBody>
          <a:bodyPr lIns="91425" tIns="91425" rIns="91425" bIns="91425" anchor="t" anchorCtr="0">
            <a:noAutofit/>
          </a:bodyPr>
          <a:lstStyle/>
          <a:p>
            <a:pPr lvl="0" algn="ctr" rtl="0">
              <a:spcBef>
                <a:spcPts val="0"/>
              </a:spcBef>
              <a:buNone/>
            </a:pPr>
            <a:r>
              <a:rPr lang="en" sz="5200" b="1">
                <a:solidFill>
                  <a:srgbClr val="D9D9D9"/>
                </a:solidFill>
              </a:rPr>
              <a:t>Dweni Ni Mmen</a:t>
            </a:r>
          </a:p>
          <a:p>
            <a:pPr lvl="0" algn="ctr" rtl="0">
              <a:spcBef>
                <a:spcPts val="0"/>
              </a:spcBef>
              <a:buNone/>
            </a:pPr>
            <a:r>
              <a:rPr lang="en" sz="2400" b="1">
                <a:solidFill>
                  <a:srgbClr val="434343"/>
                </a:solidFill>
              </a:rPr>
              <a:t>(do-wen-nee-NEE-men)</a:t>
            </a:r>
          </a:p>
        </p:txBody>
      </p:sp>
      <p:sp>
        <p:nvSpPr>
          <p:cNvPr id="177" name="Shape 177"/>
          <p:cNvSpPr txBox="1">
            <a:spLocks noGrp="1"/>
          </p:cNvSpPr>
          <p:nvPr>
            <p:ph type="subTitle" idx="4294967295"/>
          </p:nvPr>
        </p:nvSpPr>
        <p:spPr>
          <a:xfrm>
            <a:off x="1603075" y="2718900"/>
            <a:ext cx="3659400" cy="2919000"/>
          </a:xfrm>
          <a:prstGeom prst="rect">
            <a:avLst/>
          </a:prstGeom>
        </p:spPr>
        <p:txBody>
          <a:bodyPr lIns="91425" tIns="91425" rIns="91425" bIns="91425" anchor="t" anchorCtr="0">
            <a:noAutofit/>
          </a:bodyPr>
          <a:lstStyle/>
          <a:p>
            <a:pPr marL="457200" lvl="0" indent="-330200" rtl="0">
              <a:spcBef>
                <a:spcPts val="0"/>
              </a:spcBef>
              <a:buSzPct val="100000"/>
            </a:pPr>
            <a:r>
              <a:rPr lang="en" sz="1600" b="1">
                <a:solidFill>
                  <a:schemeClr val="accent6"/>
                </a:solidFill>
              </a:rPr>
              <a:t>Dweni Ni Mmen </a:t>
            </a:r>
            <a:r>
              <a:rPr lang="en" sz="1600"/>
              <a:t>- love does not get lost on its way home</a:t>
            </a:r>
          </a:p>
          <a:p>
            <a:pPr lvl="0" rtl="0">
              <a:spcBef>
                <a:spcPts val="0"/>
              </a:spcBef>
              <a:buNone/>
            </a:pPr>
            <a:endParaRPr sz="1600"/>
          </a:p>
          <a:p>
            <a:pPr marL="457200" lvl="0" indent="-330200" rtl="0">
              <a:spcBef>
                <a:spcPts val="0"/>
              </a:spcBef>
              <a:buSzPct val="100000"/>
            </a:pPr>
            <a:r>
              <a:rPr lang="en" sz="1600"/>
              <a:t>Symbol of </a:t>
            </a:r>
            <a:r>
              <a:rPr lang="en" sz="1600" b="1"/>
              <a:t>STRENGTH </a:t>
            </a:r>
            <a:r>
              <a:rPr lang="en" sz="1600"/>
              <a:t>(of mind, body, and soul) and </a:t>
            </a:r>
            <a:r>
              <a:rPr lang="en" sz="1600" b="1"/>
              <a:t>HUMILITY </a:t>
            </a:r>
          </a:p>
          <a:p>
            <a:pPr lvl="0" rtl="0">
              <a:spcBef>
                <a:spcPts val="0"/>
              </a:spcBef>
              <a:buNone/>
            </a:pPr>
            <a:endParaRPr sz="1600" b="1"/>
          </a:p>
          <a:p>
            <a:pPr marL="457200" lvl="0" indent="-330200" rtl="0">
              <a:spcBef>
                <a:spcPts val="0"/>
              </a:spcBef>
              <a:buSzPct val="100000"/>
            </a:pPr>
            <a:r>
              <a:rPr lang="en" sz="1600"/>
              <a:t>Proverb: “The ram may bully, not with its horns, but with his heart.”</a:t>
            </a:r>
          </a:p>
          <a:p>
            <a:pPr lvl="0" rtl="0">
              <a:spcBef>
                <a:spcPts val="0"/>
              </a:spcBef>
              <a:buNone/>
            </a:pPr>
            <a:endParaRPr sz="1600" b="1"/>
          </a:p>
        </p:txBody>
      </p:sp>
      <p:pic>
        <p:nvPicPr>
          <p:cNvPr id="178" name="Shape 178"/>
          <p:cNvPicPr preferRelativeResize="0"/>
          <p:nvPr/>
        </p:nvPicPr>
        <p:blipFill>
          <a:blip r:embed="rId3">
            <a:alphaModFix/>
          </a:blip>
          <a:stretch>
            <a:fillRect/>
          </a:stretch>
        </p:blipFill>
        <p:spPr>
          <a:xfrm>
            <a:off x="5349725" y="2608762"/>
            <a:ext cx="2903799" cy="3139275"/>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415412" y="165200"/>
            <a:ext cx="3342600" cy="784800"/>
          </a:xfrm>
          <a:prstGeom prst="rect">
            <a:avLst/>
          </a:prstGeom>
          <a:noFill/>
          <a:ln>
            <a:noFill/>
          </a:ln>
        </p:spPr>
        <p:txBody>
          <a:bodyPr lIns="91425" tIns="91425" rIns="91425" bIns="91425" anchor="t" anchorCtr="0">
            <a:noAutofit/>
          </a:bodyPr>
          <a:lstStyle/>
          <a:p>
            <a:pPr lvl="0" algn="ctr" rtl="0">
              <a:spcBef>
                <a:spcPts val="600"/>
              </a:spcBef>
              <a:buNone/>
            </a:pPr>
            <a:r>
              <a:rPr lang="en" sz="1800" b="1">
                <a:solidFill>
                  <a:srgbClr val="D9D9D9"/>
                </a:solidFill>
                <a:latin typeface="Bitter"/>
                <a:ea typeface="Bitter"/>
                <a:cs typeface="Bitter"/>
                <a:sym typeface="Bitter"/>
              </a:rPr>
              <a:t>Think about your strengths</a:t>
            </a:r>
          </a:p>
        </p:txBody>
      </p:sp>
      <p:sp>
        <p:nvSpPr>
          <p:cNvPr id="184" name="Shape 184"/>
          <p:cNvSpPr txBox="1"/>
          <p:nvPr/>
        </p:nvSpPr>
        <p:spPr>
          <a:xfrm>
            <a:off x="478150" y="4720250"/>
            <a:ext cx="1025700" cy="784800"/>
          </a:xfrm>
          <a:prstGeom prst="rect">
            <a:avLst/>
          </a:prstGeom>
          <a:noFill/>
          <a:ln>
            <a:noFill/>
          </a:ln>
        </p:spPr>
        <p:txBody>
          <a:bodyPr lIns="91425" tIns="91425" rIns="91425" bIns="91425" anchor="t" anchorCtr="0">
            <a:noAutofit/>
          </a:bodyPr>
          <a:lstStyle/>
          <a:p>
            <a:pPr lvl="0" algn="ctr" rtl="0">
              <a:spcBef>
                <a:spcPts val="600"/>
              </a:spcBef>
              <a:buNone/>
            </a:pPr>
            <a:r>
              <a:rPr lang="en" sz="1800" b="1">
                <a:solidFill>
                  <a:srgbClr val="D9D9D9"/>
                </a:solidFill>
                <a:latin typeface="Bitter"/>
                <a:ea typeface="Bitter"/>
                <a:cs typeface="Bitter"/>
                <a:sym typeface="Bitter"/>
              </a:rPr>
              <a:t>Learn about your culture</a:t>
            </a:r>
          </a:p>
        </p:txBody>
      </p:sp>
      <p:sp>
        <p:nvSpPr>
          <p:cNvPr id="185" name="Shape 185"/>
          <p:cNvSpPr txBox="1"/>
          <p:nvPr/>
        </p:nvSpPr>
        <p:spPr>
          <a:xfrm>
            <a:off x="4598525" y="2956850"/>
            <a:ext cx="3016800" cy="784800"/>
          </a:xfrm>
          <a:prstGeom prst="rect">
            <a:avLst/>
          </a:prstGeom>
          <a:noFill/>
          <a:ln>
            <a:noFill/>
          </a:ln>
        </p:spPr>
        <p:txBody>
          <a:bodyPr lIns="91425" tIns="91425" rIns="91425" bIns="91425" anchor="t" anchorCtr="0">
            <a:noAutofit/>
          </a:bodyPr>
          <a:lstStyle/>
          <a:p>
            <a:pPr lvl="0" algn="ctr" rtl="0">
              <a:spcBef>
                <a:spcPts val="600"/>
              </a:spcBef>
              <a:buNone/>
            </a:pPr>
            <a:r>
              <a:rPr lang="en" sz="1800" b="1">
                <a:solidFill>
                  <a:srgbClr val="D9D9D9"/>
                </a:solidFill>
                <a:latin typeface="Bitter"/>
                <a:ea typeface="Bitter"/>
                <a:cs typeface="Bitter"/>
                <a:sym typeface="Bitter"/>
              </a:rPr>
              <a:t>Recognize your contributions to society</a:t>
            </a:r>
          </a:p>
        </p:txBody>
      </p:sp>
      <p:sp>
        <p:nvSpPr>
          <p:cNvPr id="186" name="Shape 186"/>
          <p:cNvSpPr txBox="1">
            <a:spLocks noGrp="1"/>
          </p:cNvSpPr>
          <p:nvPr>
            <p:ph type="ctrTitle" idx="4294967295"/>
          </p:nvPr>
        </p:nvSpPr>
        <p:spPr>
          <a:xfrm>
            <a:off x="6127025" y="4623075"/>
            <a:ext cx="2485200" cy="1546500"/>
          </a:xfrm>
          <a:prstGeom prst="rect">
            <a:avLst/>
          </a:prstGeom>
        </p:spPr>
        <p:txBody>
          <a:bodyPr lIns="91425" tIns="91425" rIns="91425" bIns="91425" anchor="ctr" anchorCtr="0">
            <a:noAutofit/>
          </a:bodyPr>
          <a:lstStyle/>
          <a:p>
            <a:pPr lvl="0" algn="ctr" rtl="0">
              <a:spcBef>
                <a:spcPts val="0"/>
              </a:spcBef>
              <a:buNone/>
            </a:pPr>
            <a:r>
              <a:rPr lang="en" sz="4800" b="1">
                <a:solidFill>
                  <a:srgbClr val="FFFFFF"/>
                </a:solidFill>
              </a:rPr>
              <a:t>Be Proud of You!</a:t>
            </a:r>
          </a:p>
        </p:txBody>
      </p:sp>
      <p:pic>
        <p:nvPicPr>
          <p:cNvPr id="187" name="Shape 187"/>
          <p:cNvPicPr preferRelativeResize="0"/>
          <p:nvPr/>
        </p:nvPicPr>
        <p:blipFill>
          <a:blip r:embed="rId3">
            <a:alphaModFix/>
          </a:blip>
          <a:stretch>
            <a:fillRect/>
          </a:stretch>
        </p:blipFill>
        <p:spPr>
          <a:xfrm rot="-331987">
            <a:off x="4220518" y="571892"/>
            <a:ext cx="2191389" cy="2191389"/>
          </a:xfrm>
          <a:prstGeom prst="rect">
            <a:avLst/>
          </a:prstGeom>
          <a:noFill/>
          <a:ln>
            <a:noFill/>
          </a:ln>
        </p:spPr>
      </p:pic>
      <p:pic>
        <p:nvPicPr>
          <p:cNvPr id="188" name="Shape 188"/>
          <p:cNvPicPr preferRelativeResize="0"/>
          <p:nvPr/>
        </p:nvPicPr>
        <p:blipFill>
          <a:blip r:embed="rId4">
            <a:alphaModFix/>
          </a:blip>
          <a:stretch>
            <a:fillRect/>
          </a:stretch>
        </p:blipFill>
        <p:spPr>
          <a:xfrm rot="691658">
            <a:off x="6465882" y="810156"/>
            <a:ext cx="2179636" cy="2179636"/>
          </a:xfrm>
          <a:prstGeom prst="rect">
            <a:avLst/>
          </a:prstGeom>
          <a:noFill/>
          <a:ln>
            <a:noFill/>
          </a:ln>
        </p:spPr>
      </p:pic>
      <p:pic>
        <p:nvPicPr>
          <p:cNvPr id="189" name="Shape 189"/>
          <p:cNvPicPr preferRelativeResize="0"/>
          <p:nvPr/>
        </p:nvPicPr>
        <p:blipFill>
          <a:blip r:embed="rId5">
            <a:alphaModFix/>
          </a:blip>
          <a:stretch>
            <a:fillRect/>
          </a:stretch>
        </p:blipFill>
        <p:spPr>
          <a:xfrm>
            <a:off x="1805426" y="4050200"/>
            <a:ext cx="3428298" cy="2571249"/>
          </a:xfrm>
          <a:prstGeom prst="rect">
            <a:avLst/>
          </a:prstGeom>
          <a:noFill/>
          <a:ln>
            <a:noFill/>
          </a:ln>
        </p:spPr>
      </p:pic>
      <p:pic>
        <p:nvPicPr>
          <p:cNvPr id="190" name="Shape 190"/>
          <p:cNvPicPr preferRelativeResize="0"/>
          <p:nvPr/>
        </p:nvPicPr>
        <p:blipFill rotWithShape="1">
          <a:blip r:embed="rId6">
            <a:alphaModFix/>
          </a:blip>
          <a:srcRect l="27560" r="25528"/>
          <a:stretch/>
        </p:blipFill>
        <p:spPr>
          <a:xfrm>
            <a:off x="890487" y="817125"/>
            <a:ext cx="2392475" cy="2868769"/>
          </a:xfrm>
          <a:prstGeom prst="rect">
            <a:avLst/>
          </a:prstGeom>
          <a:noFill/>
          <a:ln>
            <a:noFill/>
          </a:ln>
        </p:spPr>
      </p:pic>
      <p:sp>
        <p:nvSpPr>
          <p:cNvPr id="10" name="TextBox 9"/>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References</a:t>
            </a:r>
            <a:endParaRPr lang="en-US" sz="4400" dirty="0"/>
          </a:p>
        </p:txBody>
      </p:sp>
      <p:sp>
        <p:nvSpPr>
          <p:cNvPr id="3" name="Text Placeholder 2"/>
          <p:cNvSpPr>
            <a:spLocks noGrp="1"/>
          </p:cNvSpPr>
          <p:nvPr>
            <p:ph type="body" idx="1"/>
          </p:nvPr>
        </p:nvSpPr>
        <p:spPr>
          <a:xfrm>
            <a:off x="809625" y="2003031"/>
            <a:ext cx="7610475" cy="3739200"/>
          </a:xfrm>
        </p:spPr>
        <p:txBody>
          <a:bodyPr/>
          <a:lstStyle/>
          <a:p>
            <a:pPr marL="457200" indent="-457200">
              <a:buAutoNum type="arabicPeriod"/>
            </a:pPr>
            <a:r>
              <a:rPr lang="en-US" dirty="0" smtClean="0"/>
              <a:t>St. Lawrence University. (</a:t>
            </a:r>
            <a:r>
              <a:rPr lang="en-US" dirty="0" err="1" smtClean="0"/>
              <a:t>n.d.</a:t>
            </a:r>
            <a:r>
              <a:rPr lang="en-US" dirty="0" smtClean="0"/>
              <a:t>) </a:t>
            </a:r>
            <a:r>
              <a:rPr lang="en-US" i="1" dirty="0" err="1" smtClean="0"/>
              <a:t>Adinkra</a:t>
            </a:r>
            <a:r>
              <a:rPr lang="en-US" i="1" dirty="0" smtClean="0"/>
              <a:t> – Cultural Symbols of the Asante people. </a:t>
            </a:r>
            <a:r>
              <a:rPr lang="en-US" dirty="0"/>
              <a:t>Retrieved from </a:t>
            </a:r>
            <a:r>
              <a:rPr lang="en-US" dirty="0">
                <a:hlinkClick r:id="rId3"/>
              </a:rPr>
              <a:t>http://</a:t>
            </a:r>
            <a:r>
              <a:rPr lang="en-US" dirty="0" smtClean="0">
                <a:hlinkClick r:id="rId3"/>
              </a:rPr>
              <a:t>www.stlawu.edu/gallery/education/f/09textiles/adinkra_symbols.pdf</a:t>
            </a:r>
            <a:endParaRPr lang="en-US" dirty="0"/>
          </a:p>
          <a:p>
            <a:pPr marL="457200" indent="-457200">
              <a:buAutoNum type="arabicPeriod"/>
            </a:pPr>
            <a:endParaRPr lang="en-US" dirty="0" smtClean="0"/>
          </a:p>
          <a:p>
            <a:pPr marL="457200" indent="-457200">
              <a:buAutoNum type="arabicPeriod"/>
            </a:pPr>
            <a:endParaRPr lang="en-US" dirty="0"/>
          </a:p>
          <a:p>
            <a:pPr marL="457200" indent="-457200">
              <a:buAutoNum type="arabicPeriod"/>
            </a:pPr>
            <a:r>
              <a:rPr lang="en-US" dirty="0" smtClean="0"/>
              <a:t>Well-Tempered Web Design. (2007). </a:t>
            </a:r>
            <a:r>
              <a:rPr lang="en-US" i="1" dirty="0"/>
              <a:t>West </a:t>
            </a:r>
            <a:r>
              <a:rPr lang="en-US" i="1" dirty="0" smtClean="0"/>
              <a:t>African Wisdom: </a:t>
            </a:r>
            <a:r>
              <a:rPr lang="en-US" i="1" dirty="0" err="1" smtClean="0"/>
              <a:t>Adinkra</a:t>
            </a:r>
            <a:r>
              <a:rPr lang="en-US" i="1" dirty="0" smtClean="0"/>
              <a:t> Symbols &amp; Meanings. </a:t>
            </a:r>
            <a:r>
              <a:rPr lang="en-US" dirty="0" smtClean="0"/>
              <a:t>Retrieved from </a:t>
            </a:r>
            <a:r>
              <a:rPr lang="en-US" dirty="0" smtClean="0">
                <a:hlinkClick r:id="rId4"/>
              </a:rPr>
              <a:t>http</a:t>
            </a:r>
            <a:r>
              <a:rPr lang="en-US" dirty="0">
                <a:hlinkClick r:id="rId4"/>
              </a:rPr>
              <a:t>://</a:t>
            </a:r>
            <a:r>
              <a:rPr lang="en-US" dirty="0" smtClean="0">
                <a:hlinkClick r:id="rId4"/>
              </a:rPr>
              <a:t>www.adinkra.org/htmls/adinkra_index.htm</a:t>
            </a:r>
            <a:endParaRPr lang="en-US" dirty="0" smtClean="0"/>
          </a:p>
          <a:p>
            <a:pPr marL="457200" indent="-457200">
              <a:buAutoNum type="arabicPeriod"/>
            </a:pPr>
            <a:endParaRPr lang="en-US" dirty="0" smtClean="0"/>
          </a:p>
          <a:p>
            <a:pPr marL="457200" indent="-457200">
              <a:buAutoNum type="arabicPeriod"/>
            </a:pPr>
            <a:endParaRPr lang="en-US" dirty="0"/>
          </a:p>
        </p:txBody>
      </p:sp>
      <p:sp>
        <p:nvSpPr>
          <p:cNvPr id="4" name="TextBox 3"/>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extLst>
      <p:ext uri="{BB962C8B-B14F-4D97-AF65-F5344CB8AC3E}">
        <p14:creationId xmlns:p14="http://schemas.microsoft.com/office/powerpoint/2010/main" val="227206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Citations</a:t>
            </a:r>
            <a:endParaRPr lang="en-US" dirty="0"/>
          </a:p>
        </p:txBody>
      </p:sp>
      <p:sp>
        <p:nvSpPr>
          <p:cNvPr id="3" name="Text Placeholder 2"/>
          <p:cNvSpPr>
            <a:spLocks noGrp="1"/>
          </p:cNvSpPr>
          <p:nvPr>
            <p:ph type="body" idx="1"/>
          </p:nvPr>
        </p:nvSpPr>
        <p:spPr>
          <a:xfrm>
            <a:off x="1379650" y="1769100"/>
            <a:ext cx="6725400" cy="4134114"/>
          </a:xfrm>
        </p:spPr>
        <p:txBody>
          <a:bodyPr/>
          <a:lstStyle/>
          <a:p>
            <a:pPr marL="228600" lvl="0" indent="-228600">
              <a:buFont typeface="+mj-lt"/>
              <a:buAutoNum type="arabicPeriod"/>
            </a:pPr>
            <a:r>
              <a:rPr lang="en-US" sz="900" u="sng" dirty="0">
                <a:hlinkClick r:id="rId3"/>
              </a:rPr>
              <a:t>http://4.bp.blogspot.com/-</a:t>
            </a:r>
            <a:r>
              <a:rPr lang="en-US" sz="900" u="sng" dirty="0" smtClean="0">
                <a:hlinkClick r:id="rId3"/>
              </a:rPr>
              <a:t>JvC8EM2NaBg/UXQr7V1LeBI/AAAAAAAAARI/HlSws0k7rFU/s1600/Akan+Women.jpg</a:t>
            </a:r>
            <a:endParaRPr lang="en-US" sz="900" dirty="0"/>
          </a:p>
          <a:p>
            <a:pPr marL="228600" lvl="0" indent="-228600">
              <a:buFont typeface="+mj-lt"/>
              <a:buAutoNum type="arabicPeriod"/>
            </a:pPr>
            <a:r>
              <a:rPr lang="en-US" sz="900" u="sng" dirty="0" smtClean="0">
                <a:hlinkClick r:id="rId4"/>
              </a:rPr>
              <a:t>http</a:t>
            </a:r>
            <a:r>
              <a:rPr lang="en-US" sz="900" u="sng" dirty="0">
                <a:hlinkClick r:id="rId4"/>
              </a:rPr>
              <a:t>://classconnection.s3.amazonaws.com/1711/flashcards/273361/jpg/hjd0518r.jpg</a:t>
            </a:r>
            <a:r>
              <a:rPr lang="en-US" sz="900" dirty="0"/>
              <a:t> </a:t>
            </a:r>
            <a:endParaRPr lang="en-US" sz="900" dirty="0" smtClean="0"/>
          </a:p>
          <a:p>
            <a:pPr marL="228600" lvl="0" indent="-228600">
              <a:buFont typeface="+mj-lt"/>
              <a:buAutoNum type="arabicPeriod"/>
            </a:pPr>
            <a:r>
              <a:rPr lang="en-US" sz="900" u="sng" dirty="0" smtClean="0">
                <a:hlinkClick r:id="rId5"/>
              </a:rPr>
              <a:t>http</a:t>
            </a:r>
            <a:r>
              <a:rPr lang="en-US" sz="900" u="sng" dirty="0">
                <a:hlinkClick r:id="rId5"/>
              </a:rPr>
              <a:t>://3.bp.blogspot.com/-</a:t>
            </a:r>
            <a:r>
              <a:rPr lang="en-US" sz="900" u="sng" dirty="0" smtClean="0">
                <a:hlinkClick r:id="rId5"/>
              </a:rPr>
              <a:t>2dFXSFHSRy4/UKu93MKMKiI/AAAAAAAADv8/Nlmsnea58fY/s1600/Ghana_sword_bearers_Blog.jpg</a:t>
            </a:r>
            <a:endParaRPr lang="en-US" sz="900" dirty="0"/>
          </a:p>
          <a:p>
            <a:pPr marL="228600" lvl="0" indent="-228600">
              <a:buFont typeface="+mj-lt"/>
              <a:buAutoNum type="arabicPeriod"/>
            </a:pPr>
            <a:r>
              <a:rPr lang="en-US" sz="900" u="sng" dirty="0" smtClean="0">
                <a:hlinkClick r:id="rId6"/>
              </a:rPr>
              <a:t>https</a:t>
            </a:r>
            <a:r>
              <a:rPr lang="en-US" sz="900" u="sng" dirty="0">
                <a:hlinkClick r:id="rId6"/>
              </a:rPr>
              <a:t>://</a:t>
            </a:r>
            <a:r>
              <a:rPr lang="en-US" sz="900" u="sng" dirty="0" smtClean="0">
                <a:hlinkClick r:id="rId6"/>
              </a:rPr>
              <a:t>s-media-cache-ak0.pinimg.com/564x/82/3a/39/823a396d0ca7fb2a4a43d48e26f4d5fd.jpg</a:t>
            </a:r>
            <a:endParaRPr lang="en-US" sz="900" dirty="0"/>
          </a:p>
          <a:p>
            <a:pPr marL="228600" lvl="0" indent="-228600">
              <a:buFont typeface="+mj-lt"/>
              <a:buAutoNum type="arabicPeriod"/>
            </a:pPr>
            <a:r>
              <a:rPr lang="en-US" sz="900" u="sng" dirty="0" smtClean="0">
                <a:hlinkClick r:id="rId7"/>
              </a:rPr>
              <a:t>https</a:t>
            </a:r>
            <a:r>
              <a:rPr lang="en-US" sz="900" u="sng" dirty="0">
                <a:hlinkClick r:id="rId7"/>
              </a:rPr>
              <a:t>://c2.staticflickr.com/2/1017/1152550366_ebc99c19e2.jpg</a:t>
            </a:r>
            <a:r>
              <a:rPr lang="en-US" sz="900" dirty="0"/>
              <a:t> </a:t>
            </a:r>
          </a:p>
          <a:p>
            <a:pPr marL="228600" lvl="0" indent="-228600">
              <a:buFont typeface="+mj-lt"/>
              <a:buAutoNum type="arabicPeriod"/>
            </a:pPr>
            <a:r>
              <a:rPr lang="en-US" sz="900" u="sng" dirty="0" smtClean="0">
                <a:hlinkClick r:id="rId8"/>
              </a:rPr>
              <a:t>https</a:t>
            </a:r>
            <a:r>
              <a:rPr lang="en-US" sz="900" u="sng" dirty="0">
                <a:hlinkClick r:id="rId8"/>
              </a:rPr>
              <a:t>://3.bp.blogspot.com/-</a:t>
            </a:r>
            <a:r>
              <a:rPr lang="en-US" sz="900" u="sng" dirty="0" smtClean="0">
                <a:hlinkClick r:id="rId8"/>
              </a:rPr>
              <a:t>thPRw9Z3W-8/VrYjaDyI1II/AAAAAAAACL8/C-cVeKmDHGY/s640/Akan%2Bpeople.jpg</a:t>
            </a:r>
            <a:endParaRPr lang="en-US" sz="900" dirty="0"/>
          </a:p>
          <a:p>
            <a:pPr marL="228600" lvl="0" indent="-228600">
              <a:buFont typeface="+mj-lt"/>
              <a:buAutoNum type="arabicPeriod"/>
            </a:pPr>
            <a:r>
              <a:rPr lang="en-US" sz="900" u="sng" dirty="0" smtClean="0">
                <a:hlinkClick r:id="rId7"/>
              </a:rPr>
              <a:t>https</a:t>
            </a:r>
            <a:r>
              <a:rPr lang="en-US" sz="900" u="sng" dirty="0">
                <a:hlinkClick r:id="rId7"/>
              </a:rPr>
              <a:t>://africa.uima.uiowa.edu/assets/Frank-Fournier/_</a:t>
            </a:r>
            <a:r>
              <a:rPr lang="en-US" sz="900" u="sng" dirty="0" smtClean="0">
                <a:hlinkClick r:id="rId7"/>
              </a:rPr>
              <a:t>resampled/FitWzEwMDAsMTAwMF0/FRF019.jpg</a:t>
            </a:r>
            <a:endParaRPr lang="en-US" sz="900" dirty="0"/>
          </a:p>
          <a:p>
            <a:pPr marL="228600" lvl="0" indent="-228600">
              <a:buFont typeface="+mj-lt"/>
              <a:buAutoNum type="arabicPeriod"/>
            </a:pPr>
            <a:r>
              <a:rPr lang="en-US" sz="900" u="sng" dirty="0" smtClean="0">
                <a:hlinkClick r:id="rId9"/>
              </a:rPr>
              <a:t>http</a:t>
            </a:r>
            <a:r>
              <a:rPr lang="en-US" sz="900" u="sng" dirty="0">
                <a:hlinkClick r:id="rId9"/>
              </a:rPr>
              <a:t>://buzzghana.com/wp-content/uploads/2013/10/Akan-people.jpg</a:t>
            </a:r>
            <a:r>
              <a:rPr lang="en-US" sz="900" dirty="0"/>
              <a:t> </a:t>
            </a:r>
            <a:endParaRPr lang="en-US" sz="900" dirty="0" smtClean="0"/>
          </a:p>
          <a:p>
            <a:pPr marL="228600" lvl="0" indent="-228600">
              <a:buFont typeface="+mj-lt"/>
              <a:buAutoNum type="arabicPeriod"/>
            </a:pPr>
            <a:r>
              <a:rPr lang="en-US" sz="900" u="sng" dirty="0" smtClean="0">
                <a:hlinkClick r:id="rId10"/>
              </a:rPr>
              <a:t>h</a:t>
            </a:r>
            <a:r>
              <a:rPr lang="en-US" sz="900" u="sng" dirty="0" smtClean="0">
                <a:hlinkClick r:id="rId11"/>
              </a:rPr>
              <a:t>https</a:t>
            </a:r>
            <a:r>
              <a:rPr lang="en-US" sz="900" u="sng" dirty="0">
                <a:hlinkClick r:id="rId11"/>
              </a:rPr>
              <a:t>://</a:t>
            </a:r>
            <a:r>
              <a:rPr lang="en-US" sz="900" u="sng" dirty="0" smtClean="0">
                <a:hlinkClick r:id="rId11"/>
              </a:rPr>
              <a:t>s-media-cache-ak0.pinimg.com/236x/4c/7b/b3/4c7bb34faa9d4429767660e11099110e.jpg</a:t>
            </a:r>
            <a:endParaRPr lang="en-US" sz="900" dirty="0" smtClean="0"/>
          </a:p>
          <a:p>
            <a:pPr marL="228600" lvl="0" indent="-228600">
              <a:buFont typeface="+mj-lt"/>
              <a:buAutoNum type="arabicPeriod"/>
            </a:pPr>
            <a:r>
              <a:rPr lang="en-US" sz="900" u="sng" dirty="0" smtClean="0">
                <a:hlinkClick r:id="rId10"/>
              </a:rPr>
              <a:t>http://www.montessorieducationalsupplies.co.za/media/product/unlabeled-africa-control-map-551bf4d6b0343.jpg</a:t>
            </a:r>
            <a:endParaRPr lang="en-US" sz="900" u="sng" dirty="0" smtClean="0"/>
          </a:p>
          <a:p>
            <a:pPr marL="228600" lvl="0" indent="-228600">
              <a:buFont typeface="+mj-lt"/>
              <a:buAutoNum type="arabicPeriod"/>
            </a:pPr>
            <a:r>
              <a:rPr lang="en-US" sz="900" u="sng" dirty="0" smtClean="0">
                <a:hlinkClick r:id="rId12"/>
              </a:rPr>
              <a:t>https://www.africaguide.com/image/maps/africa_map.png</a:t>
            </a:r>
            <a:endParaRPr lang="en-US" sz="900" dirty="0"/>
          </a:p>
          <a:p>
            <a:pPr marL="228600" lvl="0" indent="-228600">
              <a:buFont typeface="+mj-lt"/>
              <a:buAutoNum type="arabicPeriod"/>
            </a:pPr>
            <a:r>
              <a:rPr lang="en-US" sz="900" u="sng" dirty="0" smtClean="0">
                <a:hlinkClick r:id="rId13"/>
              </a:rPr>
              <a:t>http</a:t>
            </a:r>
            <a:r>
              <a:rPr lang="en-US" sz="900" u="sng" dirty="0">
                <a:hlinkClick r:id="rId13"/>
              </a:rPr>
              <a:t>://</a:t>
            </a:r>
            <a:r>
              <a:rPr lang="en-US" sz="900" u="sng" dirty="0" smtClean="0">
                <a:hlinkClick r:id="rId13"/>
              </a:rPr>
              <a:t>66.media.tumblr.com/tumblr_lpb1xy5xoI1qj9n1no1_1280.png</a:t>
            </a:r>
            <a:endParaRPr lang="en-US" sz="900" dirty="0"/>
          </a:p>
          <a:p>
            <a:pPr marL="228600" lvl="0" indent="-228600">
              <a:buFont typeface="+mj-lt"/>
              <a:buAutoNum type="arabicPeriod"/>
            </a:pPr>
            <a:r>
              <a:rPr lang="en-US" sz="900" u="sng" dirty="0" smtClean="0">
                <a:hlinkClick r:id="rId14"/>
              </a:rPr>
              <a:t>http</a:t>
            </a:r>
            <a:r>
              <a:rPr lang="en-US" sz="900" u="sng" dirty="0">
                <a:hlinkClick r:id="rId14"/>
              </a:rPr>
              <a:t>://1.bp.blogspot.com/_siPTpByzr18/SAM0tUkKWKI/AAAAAAAACAg/rMIKYlaxKhc/s400/Akink++</a:t>
            </a:r>
            <a:r>
              <a:rPr lang="en-US" sz="900" u="sng" dirty="0" smtClean="0">
                <a:hlinkClick r:id="rId14"/>
              </a:rPr>
              <a:t>Funeral+Cloths.JPG</a:t>
            </a:r>
            <a:endParaRPr lang="en-US" sz="900" dirty="0"/>
          </a:p>
          <a:p>
            <a:pPr marL="228600" lvl="0" indent="-228600">
              <a:buFont typeface="+mj-lt"/>
              <a:buAutoNum type="arabicPeriod"/>
            </a:pPr>
            <a:r>
              <a:rPr lang="en-US" sz="900" u="sng" dirty="0" smtClean="0">
                <a:hlinkClick r:id="rId15"/>
              </a:rPr>
              <a:t>https</a:t>
            </a:r>
            <a:r>
              <a:rPr lang="en-US" sz="900" u="sng" dirty="0">
                <a:hlinkClick r:id="rId15"/>
              </a:rPr>
              <a:t>://</a:t>
            </a:r>
            <a:r>
              <a:rPr lang="en-US" sz="900" u="sng" dirty="0" smtClean="0">
                <a:hlinkClick r:id="rId15"/>
              </a:rPr>
              <a:t>s-media-cache-ak0.pinimg.com/236x/3d/7f/6e/3d7f6e59ec3892babd0dbcfabcdaafa3.jpg</a:t>
            </a:r>
            <a:endParaRPr lang="en-US" sz="900" dirty="0"/>
          </a:p>
          <a:p>
            <a:pPr marL="228600" lvl="0" indent="-228600">
              <a:buFont typeface="+mj-lt"/>
              <a:buAutoNum type="arabicPeriod"/>
            </a:pPr>
            <a:r>
              <a:rPr lang="en-US" sz="900" u="sng" dirty="0" smtClean="0">
                <a:hlinkClick r:id="rId16"/>
              </a:rPr>
              <a:t>http</a:t>
            </a:r>
            <a:r>
              <a:rPr lang="en-US" sz="900" u="sng" dirty="0">
                <a:hlinkClick r:id="rId16"/>
              </a:rPr>
              <a:t>://1.bp.blogspot.com/_NJj1gS1wEqs/Sh1E_GYVfeI/AAAAAAAABRE/AGyKCilpayM/s400/toffee.jpg</a:t>
            </a:r>
            <a:r>
              <a:rPr lang="en-US" sz="900" dirty="0"/>
              <a:t> </a:t>
            </a:r>
            <a:endParaRPr lang="en-US" sz="900" dirty="0" smtClean="0"/>
          </a:p>
          <a:p>
            <a:pPr marL="228600" lvl="0" indent="-228600">
              <a:buFont typeface="+mj-lt"/>
              <a:buAutoNum type="arabicPeriod"/>
            </a:pPr>
            <a:r>
              <a:rPr lang="en-US" sz="900" u="sng" dirty="0" smtClean="0">
                <a:hlinkClick r:id="rId17"/>
              </a:rPr>
              <a:t>https</a:t>
            </a:r>
            <a:r>
              <a:rPr lang="en-US" sz="900" u="sng" dirty="0">
                <a:hlinkClick r:id="rId17"/>
              </a:rPr>
              <a:t>://s-media-cache-ak0.pinimg.com/236x/9c/a4/97/9ca49753bda5904069e4b7145497235e.jpg</a:t>
            </a:r>
            <a:r>
              <a:rPr lang="en-US" sz="900" dirty="0"/>
              <a:t>  </a:t>
            </a:r>
            <a:endParaRPr lang="en-US" sz="900" dirty="0" smtClean="0"/>
          </a:p>
          <a:p>
            <a:pPr marL="228600" lvl="0" indent="-228600">
              <a:buFont typeface="+mj-lt"/>
              <a:buAutoNum type="arabicPeriod"/>
            </a:pPr>
            <a:r>
              <a:rPr lang="en-US" sz="900" u="sng" dirty="0" smtClean="0">
                <a:hlinkClick r:id="rId18"/>
              </a:rPr>
              <a:t>https</a:t>
            </a:r>
            <a:r>
              <a:rPr lang="en-US" sz="900" u="sng" dirty="0">
                <a:hlinkClick r:id="rId18"/>
              </a:rPr>
              <a:t>://s-media-cache-ak0.pinimg.com/236x/42/a5/02/42a5024f479151168d1d5e1406f8ef76.jpg</a:t>
            </a:r>
            <a:r>
              <a:rPr lang="en-US" sz="900" dirty="0"/>
              <a:t> </a:t>
            </a:r>
            <a:endParaRPr lang="en-US" sz="900" dirty="0" smtClean="0"/>
          </a:p>
          <a:p>
            <a:pPr marL="228600" lvl="0" indent="-228600">
              <a:buFont typeface="+mj-lt"/>
              <a:buAutoNum type="arabicPeriod"/>
            </a:pPr>
            <a:r>
              <a:rPr lang="en-US" sz="900" u="sng" dirty="0" smtClean="0">
                <a:hlinkClick r:id="rId19"/>
              </a:rPr>
              <a:t>http</a:t>
            </a:r>
            <a:r>
              <a:rPr lang="en-US" sz="900" u="sng" dirty="0">
                <a:hlinkClick r:id="rId19"/>
              </a:rPr>
              <a:t>://www.adinkrasymbols.org/adinkra/gye-nyame-medium.png</a:t>
            </a:r>
            <a:r>
              <a:rPr lang="en-US" sz="900" dirty="0"/>
              <a:t> </a:t>
            </a:r>
            <a:endParaRPr lang="en-US" sz="900" dirty="0" smtClean="0"/>
          </a:p>
          <a:p>
            <a:pPr marL="228600" lvl="0" indent="-228600">
              <a:buFont typeface="+mj-lt"/>
              <a:buAutoNum type="arabicPeriod"/>
            </a:pPr>
            <a:r>
              <a:rPr lang="en-US" sz="900" u="sng" dirty="0" smtClean="0">
                <a:hlinkClick r:id="rId20"/>
              </a:rPr>
              <a:t>http</a:t>
            </a:r>
            <a:r>
              <a:rPr lang="en-US" sz="900" u="sng" dirty="0">
                <a:hlinkClick r:id="rId20"/>
              </a:rPr>
              <a:t>://www.zettaelliott.com/wordpress/wp-content/uploads/2008/12/sankofa.png</a:t>
            </a:r>
            <a:r>
              <a:rPr lang="en-US" sz="900" dirty="0"/>
              <a:t> </a:t>
            </a:r>
            <a:endParaRPr lang="en-US" sz="900" dirty="0" smtClean="0"/>
          </a:p>
          <a:p>
            <a:pPr marL="228600" lvl="0" indent="-228600">
              <a:buFont typeface="+mj-lt"/>
              <a:buAutoNum type="arabicPeriod"/>
            </a:pPr>
            <a:r>
              <a:rPr lang="en-US" sz="900" u="sng" dirty="0" smtClean="0">
                <a:hlinkClick r:id="rId21"/>
              </a:rPr>
              <a:t>https</a:t>
            </a:r>
            <a:r>
              <a:rPr lang="en-US" sz="900" u="sng" dirty="0">
                <a:hlinkClick r:id="rId21"/>
              </a:rPr>
              <a:t>://s-media-cache-ak0.pinimg.com/236x/c3/e7/6b/c3e76bfad4bf68369c51ef5fe08914ee.jpg</a:t>
            </a:r>
            <a:r>
              <a:rPr lang="en-US" sz="900" dirty="0"/>
              <a:t> </a:t>
            </a:r>
            <a:endParaRPr lang="en-US" sz="900" dirty="0" smtClean="0"/>
          </a:p>
          <a:p>
            <a:pPr marL="228600" lvl="0" indent="-228600">
              <a:buFont typeface="+mj-lt"/>
              <a:buAutoNum type="arabicPeriod"/>
            </a:pPr>
            <a:r>
              <a:rPr lang="en-US" sz="900" u="sng" dirty="0" smtClean="0">
                <a:hlinkClick r:id="rId22"/>
              </a:rPr>
              <a:t>http</a:t>
            </a:r>
            <a:r>
              <a:rPr lang="en-US" sz="900" u="sng" dirty="0">
                <a:hlinkClick r:id="rId22"/>
              </a:rPr>
              <a:t>://www.the-symbols.net/images/african-symbols/dwennimmen.jpg</a:t>
            </a:r>
            <a:r>
              <a:rPr lang="en-US" sz="900" dirty="0"/>
              <a:t> </a:t>
            </a:r>
            <a:endParaRPr lang="en-US" sz="900" dirty="0" smtClean="0"/>
          </a:p>
          <a:p>
            <a:pPr marL="228600" lvl="0" indent="-228600">
              <a:buFont typeface="+mj-lt"/>
              <a:buAutoNum type="arabicPeriod"/>
            </a:pPr>
            <a:r>
              <a:rPr lang="en-US" sz="900" u="sng" dirty="0" smtClean="0">
                <a:hlinkClick r:id="rId23"/>
              </a:rPr>
              <a:t>http</a:t>
            </a:r>
            <a:r>
              <a:rPr lang="en-US" sz="900" u="sng" dirty="0">
                <a:hlinkClick r:id="rId23"/>
              </a:rPr>
              <a:t>://</a:t>
            </a:r>
            <a:r>
              <a:rPr lang="en-US" sz="900" u="sng" dirty="0" smtClean="0">
                <a:hlinkClick r:id="rId23"/>
              </a:rPr>
              <a:t>media.gettyimages.com/videos/barack-obama-legacy-black-man-holds-world-in-hands-video-id129805283?s=640x640</a:t>
            </a:r>
            <a:endParaRPr lang="en-US" sz="900" dirty="0"/>
          </a:p>
          <a:p>
            <a:pPr marL="228600" lvl="0" indent="-228600">
              <a:buFont typeface="+mj-lt"/>
              <a:buAutoNum type="arabicPeriod"/>
            </a:pPr>
            <a:r>
              <a:rPr lang="en-US" sz="900" u="sng" dirty="0" smtClean="0">
                <a:hlinkClick r:id="rId24"/>
              </a:rPr>
              <a:t>https</a:t>
            </a:r>
            <a:r>
              <a:rPr lang="en-US" sz="900" u="sng" dirty="0">
                <a:hlinkClick r:id="rId24"/>
              </a:rPr>
              <a:t>://</a:t>
            </a:r>
            <a:r>
              <a:rPr lang="en-US" sz="900" u="sng" dirty="0" smtClean="0">
                <a:hlinkClick r:id="rId24"/>
              </a:rPr>
              <a:t>www.theflagshop.co.uk/media/catalog/product/cache/1/thumbnail/465x/17f82f742ffe127f42dca9de82fb58b1/g/h/ghana-flag-std.jpg</a:t>
            </a:r>
            <a:endParaRPr lang="en-US" sz="900" dirty="0"/>
          </a:p>
          <a:p>
            <a:pPr marL="228600" lvl="0" indent="-228600">
              <a:buFont typeface="+mj-lt"/>
              <a:buAutoNum type="arabicPeriod"/>
            </a:pPr>
            <a:r>
              <a:rPr lang="en-US" sz="900" u="sng" dirty="0" smtClean="0">
                <a:hlinkClick r:id="rId25"/>
              </a:rPr>
              <a:t>https</a:t>
            </a:r>
            <a:r>
              <a:rPr lang="en-US" sz="900" u="sng" dirty="0">
                <a:hlinkClick r:id="rId25"/>
              </a:rPr>
              <a:t>://www.theflagshop.co.uk/media/catalog/product/cache/1/thumbnail/465x/17f82f742ffe127f42dca9de82fb58b1/i/v/ivory-coast-flag-std.jpg</a:t>
            </a:r>
            <a:r>
              <a:rPr lang="en-US" sz="900" dirty="0"/>
              <a:t> </a:t>
            </a:r>
            <a:endParaRPr lang="en-US" sz="900" dirty="0" smtClean="0"/>
          </a:p>
          <a:p>
            <a:pPr marL="228600" lvl="0" indent="-228600">
              <a:buFont typeface="+mj-lt"/>
              <a:buAutoNum type="arabicPeriod"/>
            </a:pPr>
            <a:r>
              <a:rPr lang="en-US" sz="900" u="sng" dirty="0" smtClean="0">
                <a:hlinkClick r:id="rId26"/>
              </a:rPr>
              <a:t>http</a:t>
            </a:r>
            <a:r>
              <a:rPr lang="en-US" sz="900" u="sng" dirty="0">
                <a:hlinkClick r:id="rId26"/>
              </a:rPr>
              <a:t>://www.drumafrica.co.uk/wp-content/uploads/2011/02/ghana-culture-group-300x225.jpg</a:t>
            </a:r>
            <a:r>
              <a:rPr lang="en-US" sz="900" dirty="0"/>
              <a:t> </a:t>
            </a:r>
          </a:p>
          <a:p>
            <a:pPr marL="228600" indent="-228600">
              <a:buFont typeface="Bitter"/>
              <a:buAutoNum type="arabicPeriod"/>
            </a:pPr>
            <a:endParaRPr lang="en" sz="1000" dirty="0"/>
          </a:p>
          <a:p>
            <a:pPr marL="228600" indent="-228600">
              <a:buFont typeface="Bitter"/>
              <a:buAutoNum type="arabicPeriod"/>
            </a:pPr>
            <a:endParaRPr lang="en" sz="1000" dirty="0" smtClean="0"/>
          </a:p>
          <a:p>
            <a:pPr marL="228600" indent="-228600">
              <a:buFont typeface="Bitter"/>
              <a:buAutoNum type="arabicPeriod"/>
            </a:pPr>
            <a:endParaRPr lang="en" sz="1000" dirty="0" smtClean="0"/>
          </a:p>
          <a:p>
            <a:pPr marL="228600" indent="-228600">
              <a:buFont typeface="Bitter"/>
              <a:buAutoNum type="arabicPeriod"/>
            </a:pPr>
            <a:endParaRPr lang="en" sz="1000" dirty="0"/>
          </a:p>
          <a:p>
            <a:pPr marL="228600" indent="-228600">
              <a:buFont typeface="Bitter"/>
              <a:buAutoNum type="arabicPeriod"/>
            </a:pPr>
            <a:endParaRPr lang="en" sz="1000" dirty="0" smtClean="0"/>
          </a:p>
          <a:p>
            <a:pPr marL="228600" indent="-228600">
              <a:buFont typeface="Bitter"/>
              <a:buAutoNum type="arabicPeriod"/>
            </a:pPr>
            <a:endParaRPr lang="en" sz="1000" dirty="0"/>
          </a:p>
          <a:p>
            <a:pPr marL="228600" indent="-228600">
              <a:buFont typeface="Bitter"/>
              <a:buAutoNum type="arabicPeriod"/>
            </a:pPr>
            <a:endParaRPr lang="en" sz="1000" dirty="0" smtClean="0"/>
          </a:p>
          <a:p>
            <a:pPr marL="228600" indent="-228600">
              <a:buFont typeface="Bitter"/>
              <a:buAutoNum type="arabicPeriod"/>
            </a:pPr>
            <a:endParaRPr lang="en" sz="1000" dirty="0" smtClean="0"/>
          </a:p>
          <a:p>
            <a:pPr marL="228600" indent="-228600">
              <a:buFont typeface="Bitter"/>
              <a:buAutoNum type="arabicPeriod"/>
            </a:pPr>
            <a:endParaRPr lang="en" sz="1000" dirty="0"/>
          </a:p>
          <a:p>
            <a:pPr marL="228600" indent="-228600">
              <a:buFont typeface="Bitter"/>
              <a:buAutoNum type="arabicPeriod"/>
            </a:pPr>
            <a:endParaRPr lang="en" sz="1000" dirty="0"/>
          </a:p>
          <a:p>
            <a:pPr marL="228600" lvl="0" indent="-228600">
              <a:buAutoNum type="arabicPeriod"/>
            </a:pPr>
            <a:endParaRPr lang="en-US" sz="1000" u="sng" dirty="0">
              <a:solidFill>
                <a:schemeClr val="hlink"/>
              </a:solidFill>
              <a:hlinkClick r:id="rId7"/>
            </a:endParaRPr>
          </a:p>
          <a:p>
            <a:pPr>
              <a:buNone/>
            </a:pPr>
            <a:endParaRPr lang="en-US" dirty="0" smtClean="0"/>
          </a:p>
          <a:p>
            <a:pPr>
              <a:buNone/>
            </a:pPr>
            <a:endParaRPr lang="en-US" dirty="0"/>
          </a:p>
        </p:txBody>
      </p:sp>
      <p:sp>
        <p:nvSpPr>
          <p:cNvPr id="4" name="TextBox 3"/>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extLst>
      <p:ext uri="{BB962C8B-B14F-4D97-AF65-F5344CB8AC3E}">
        <p14:creationId xmlns:p14="http://schemas.microsoft.com/office/powerpoint/2010/main" val="372684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379650" y="706800"/>
            <a:ext cx="6725400" cy="1062300"/>
          </a:xfrm>
          <a:prstGeom prst="rect">
            <a:avLst/>
          </a:prstGeom>
        </p:spPr>
        <p:txBody>
          <a:bodyPr lIns="91425" tIns="91425" rIns="91425" bIns="91425" anchor="ctr" anchorCtr="0">
            <a:noAutofit/>
          </a:bodyPr>
          <a:lstStyle/>
          <a:p>
            <a:pPr lvl="0" rtl="0">
              <a:spcBef>
                <a:spcPts val="0"/>
              </a:spcBef>
              <a:buNone/>
            </a:pPr>
            <a:r>
              <a:rPr lang="en"/>
              <a:t>Credits</a:t>
            </a:r>
          </a:p>
        </p:txBody>
      </p:sp>
      <p:sp>
        <p:nvSpPr>
          <p:cNvPr id="202" name="Shape 202"/>
          <p:cNvSpPr txBox="1">
            <a:spLocks noGrp="1"/>
          </p:cNvSpPr>
          <p:nvPr>
            <p:ph type="body" idx="1"/>
          </p:nvPr>
        </p:nvSpPr>
        <p:spPr>
          <a:xfrm>
            <a:off x="1379650" y="2003031"/>
            <a:ext cx="6725400" cy="3739200"/>
          </a:xfrm>
          <a:prstGeom prst="rect">
            <a:avLst/>
          </a:prstGeom>
        </p:spPr>
        <p:txBody>
          <a:bodyPr lIns="91425" tIns="91425" rIns="91425" bIns="91425" anchor="t" anchorCtr="0">
            <a:noAutofit/>
          </a:bodyPr>
          <a:lstStyle/>
          <a:p>
            <a:pPr lvl="0" rtl="0">
              <a:spcBef>
                <a:spcPts val="0"/>
              </a:spcBef>
              <a:buNone/>
            </a:pPr>
            <a:r>
              <a:rPr lang="en"/>
              <a:t>Special thanks to all the people who made and released these awesome resources for free:</a:t>
            </a:r>
          </a:p>
          <a:p>
            <a:pPr marL="457200" lvl="0" indent="-228600" rtl="0">
              <a:lnSpc>
                <a:spcPct val="115000"/>
              </a:lnSpc>
              <a:spcBef>
                <a:spcPts val="0"/>
              </a:spcBef>
            </a:pPr>
            <a:r>
              <a:rPr lang="en"/>
              <a:t>Presentation template by </a:t>
            </a:r>
            <a:r>
              <a:rPr lang="en" u="sng">
                <a:hlinkClick r:id="rId3"/>
              </a:rPr>
              <a:t>SlidesCarnival</a:t>
            </a:r>
          </a:p>
          <a:p>
            <a:pPr marL="457200" lvl="0" indent="-228600" rtl="0">
              <a:lnSpc>
                <a:spcPct val="115000"/>
              </a:lnSpc>
              <a:spcBef>
                <a:spcPts val="0"/>
              </a:spcBef>
            </a:pPr>
            <a:r>
              <a:rPr lang="en"/>
              <a:t>Photographs by </a:t>
            </a:r>
            <a:r>
              <a:rPr lang="en" u="sng">
                <a:hlinkClick r:id="rId4"/>
              </a:rPr>
              <a:t>Unsplash</a:t>
            </a:r>
          </a:p>
        </p:txBody>
      </p:sp>
      <p:grpSp>
        <p:nvGrpSpPr>
          <p:cNvPr id="203" name="Shape 203"/>
          <p:cNvGrpSpPr/>
          <p:nvPr/>
        </p:nvGrpSpPr>
        <p:grpSpPr>
          <a:xfrm>
            <a:off x="790188" y="1037296"/>
            <a:ext cx="312073" cy="416083"/>
            <a:chOff x="1922075" y="1629000"/>
            <a:chExt cx="437200" cy="437200"/>
          </a:xfrm>
        </p:grpSpPr>
        <p:sp>
          <p:nvSpPr>
            <p:cNvPr id="204" name="Shape 20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D9D9D9"/>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sp>
          <p:nvSpPr>
            <p:cNvPr id="205" name="Shape 20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D9D9D9"/>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grpSp>
      <p:sp>
        <p:nvSpPr>
          <p:cNvPr id="7" name="TextBox 6"/>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idx="4294967295"/>
          </p:nvPr>
        </p:nvSpPr>
        <p:spPr>
          <a:xfrm>
            <a:off x="1285475" y="803575"/>
            <a:ext cx="7275300" cy="1237200"/>
          </a:xfrm>
          <a:prstGeom prst="rect">
            <a:avLst/>
          </a:prstGeom>
        </p:spPr>
        <p:txBody>
          <a:bodyPr lIns="91425" tIns="91425" rIns="91425" bIns="91425" anchor="t" anchorCtr="0">
            <a:noAutofit/>
          </a:bodyPr>
          <a:lstStyle/>
          <a:p>
            <a:pPr lvl="0" rtl="0">
              <a:spcBef>
                <a:spcPts val="0"/>
              </a:spcBef>
              <a:buNone/>
            </a:pPr>
            <a:r>
              <a:rPr lang="en" sz="7200" b="1">
                <a:solidFill>
                  <a:srgbClr val="D9D9D9"/>
                </a:solidFill>
              </a:rPr>
              <a:t>Adinkra Cloth</a:t>
            </a:r>
          </a:p>
          <a:p>
            <a:pPr lvl="0" rtl="0">
              <a:spcBef>
                <a:spcPts val="0"/>
              </a:spcBef>
              <a:buNone/>
            </a:pPr>
            <a:endParaRPr sz="2400" b="1">
              <a:solidFill>
                <a:srgbClr val="D9D9D9"/>
              </a:solidFill>
            </a:endParaRPr>
          </a:p>
        </p:txBody>
      </p:sp>
      <p:sp>
        <p:nvSpPr>
          <p:cNvPr id="98" name="Shape 98"/>
          <p:cNvSpPr txBox="1">
            <a:spLocks noGrp="1"/>
          </p:cNvSpPr>
          <p:nvPr>
            <p:ph type="subTitle" idx="4294967295"/>
          </p:nvPr>
        </p:nvSpPr>
        <p:spPr>
          <a:xfrm>
            <a:off x="5534025" y="2537825"/>
            <a:ext cx="2968500" cy="3061200"/>
          </a:xfrm>
          <a:prstGeom prst="rect">
            <a:avLst/>
          </a:prstGeom>
        </p:spPr>
        <p:txBody>
          <a:bodyPr lIns="91425" tIns="91425" rIns="91425" bIns="91425" anchor="t" anchorCtr="0">
            <a:noAutofit/>
          </a:bodyPr>
          <a:lstStyle/>
          <a:p>
            <a:pPr marL="457200" lvl="0" indent="-330200" rtl="0">
              <a:spcBef>
                <a:spcPts val="0"/>
              </a:spcBef>
              <a:buSzPct val="100000"/>
            </a:pPr>
            <a:r>
              <a:rPr lang="en" sz="1600"/>
              <a:t>Adinkra is one of the hand-printed and hand-embroidered cloths in Africa</a:t>
            </a:r>
          </a:p>
          <a:p>
            <a:pPr lvl="0" rtl="0">
              <a:spcBef>
                <a:spcPts val="0"/>
              </a:spcBef>
              <a:buNone/>
            </a:pPr>
            <a:endParaRPr sz="1600"/>
          </a:p>
          <a:p>
            <a:pPr lvl="0" rtl="0">
              <a:spcBef>
                <a:spcPts val="0"/>
              </a:spcBef>
              <a:buNone/>
            </a:pPr>
            <a:endParaRPr sz="1600"/>
          </a:p>
          <a:p>
            <a:pPr marL="457200" lvl="0" indent="-330200" rtl="0">
              <a:spcBef>
                <a:spcPts val="0"/>
              </a:spcBef>
              <a:buSzPct val="100000"/>
            </a:pPr>
            <a:r>
              <a:rPr lang="en" sz="1600"/>
              <a:t>Its origin is traced to the Asante people of Ghana</a:t>
            </a:r>
          </a:p>
          <a:p>
            <a:pPr lvl="0" rtl="0">
              <a:spcBef>
                <a:spcPts val="0"/>
              </a:spcBef>
              <a:buNone/>
            </a:pPr>
            <a:endParaRPr sz="1600" b="1"/>
          </a:p>
        </p:txBody>
      </p:sp>
      <p:pic>
        <p:nvPicPr>
          <p:cNvPr id="99" name="Shape 99"/>
          <p:cNvPicPr preferRelativeResize="0"/>
          <p:nvPr/>
        </p:nvPicPr>
        <p:blipFill>
          <a:blip r:embed="rId3">
            <a:alphaModFix/>
          </a:blip>
          <a:stretch>
            <a:fillRect/>
          </a:stretch>
        </p:blipFill>
        <p:spPr>
          <a:xfrm>
            <a:off x="1584874" y="2537799"/>
            <a:ext cx="4081674" cy="3061249"/>
          </a:xfrm>
          <a:prstGeom prst="rect">
            <a:avLst/>
          </a:prstGeom>
          <a:noFill/>
          <a:ln>
            <a:noFill/>
          </a:ln>
        </p:spPr>
      </p:pic>
      <p:sp>
        <p:nvSpPr>
          <p:cNvPr id="2" name="TextBox 1"/>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idx="4294967295"/>
          </p:nvPr>
        </p:nvSpPr>
        <p:spPr>
          <a:xfrm>
            <a:off x="1285475" y="803575"/>
            <a:ext cx="7275300" cy="1237200"/>
          </a:xfrm>
          <a:prstGeom prst="rect">
            <a:avLst/>
          </a:prstGeom>
        </p:spPr>
        <p:txBody>
          <a:bodyPr lIns="91425" tIns="91425" rIns="91425" bIns="91425" anchor="t" anchorCtr="0">
            <a:noAutofit/>
          </a:bodyPr>
          <a:lstStyle/>
          <a:p>
            <a:pPr lvl="0" algn="ctr" rtl="0">
              <a:spcBef>
                <a:spcPts val="0"/>
              </a:spcBef>
              <a:buNone/>
            </a:pPr>
            <a:r>
              <a:rPr lang="en" sz="4800" b="1">
                <a:solidFill>
                  <a:srgbClr val="D9D9D9"/>
                </a:solidFill>
              </a:rPr>
              <a:t>Continent of Africa</a:t>
            </a:r>
          </a:p>
          <a:p>
            <a:pPr lvl="0" rtl="0">
              <a:spcBef>
                <a:spcPts val="0"/>
              </a:spcBef>
              <a:buNone/>
            </a:pPr>
            <a:endParaRPr sz="2400" b="1">
              <a:solidFill>
                <a:srgbClr val="D9D9D9"/>
              </a:solidFill>
            </a:endParaRPr>
          </a:p>
        </p:txBody>
      </p:sp>
      <p:sp>
        <p:nvSpPr>
          <p:cNvPr id="105" name="Shape 105"/>
          <p:cNvSpPr txBox="1">
            <a:spLocks noGrp="1"/>
          </p:cNvSpPr>
          <p:nvPr>
            <p:ph type="subTitle" idx="4294967295"/>
          </p:nvPr>
        </p:nvSpPr>
        <p:spPr>
          <a:xfrm>
            <a:off x="5534025" y="1974500"/>
            <a:ext cx="2968500" cy="3909600"/>
          </a:xfrm>
          <a:prstGeom prst="rect">
            <a:avLst/>
          </a:prstGeom>
        </p:spPr>
        <p:txBody>
          <a:bodyPr lIns="91425" tIns="91425" rIns="91425" bIns="91425" anchor="t" anchorCtr="0">
            <a:noAutofit/>
          </a:bodyPr>
          <a:lstStyle/>
          <a:p>
            <a:pPr marL="457200" lvl="0" indent="-330200" rtl="0">
              <a:spcBef>
                <a:spcPts val="0"/>
              </a:spcBef>
              <a:buSzPct val="100000"/>
            </a:pPr>
            <a:r>
              <a:rPr lang="en" sz="1600"/>
              <a:t>Looking at your map of Africa, locate Ghana and the Ivory Coast.</a:t>
            </a:r>
          </a:p>
          <a:p>
            <a:pPr lvl="0" rtl="0">
              <a:spcBef>
                <a:spcPts val="0"/>
              </a:spcBef>
              <a:buNone/>
            </a:pPr>
            <a:endParaRPr sz="1600"/>
          </a:p>
          <a:p>
            <a:pPr lvl="0" rtl="0">
              <a:spcBef>
                <a:spcPts val="0"/>
              </a:spcBef>
              <a:buNone/>
            </a:pPr>
            <a:endParaRPr sz="1600"/>
          </a:p>
          <a:p>
            <a:pPr marL="457200" lvl="0" indent="-330200" rtl="0">
              <a:spcBef>
                <a:spcPts val="0"/>
              </a:spcBef>
              <a:buSzPct val="100000"/>
            </a:pPr>
            <a:r>
              <a:rPr lang="en" sz="1600"/>
              <a:t>What part of Africa are these two countries in?</a:t>
            </a:r>
          </a:p>
          <a:p>
            <a:pPr lvl="0" rtl="0">
              <a:spcBef>
                <a:spcPts val="0"/>
              </a:spcBef>
              <a:buNone/>
            </a:pPr>
            <a:endParaRPr sz="1600"/>
          </a:p>
          <a:p>
            <a:pPr lvl="0" rtl="0">
              <a:spcBef>
                <a:spcPts val="0"/>
              </a:spcBef>
              <a:buNone/>
            </a:pPr>
            <a:endParaRPr sz="1600"/>
          </a:p>
          <a:p>
            <a:pPr marL="457200" lvl="0" indent="-330200" rtl="0">
              <a:spcBef>
                <a:spcPts val="0"/>
              </a:spcBef>
              <a:buSzPct val="100000"/>
            </a:pPr>
            <a:r>
              <a:rPr lang="en" sz="1600"/>
              <a:t>Hint: Not East!</a:t>
            </a:r>
          </a:p>
          <a:p>
            <a:pPr lvl="0" rtl="0">
              <a:spcBef>
                <a:spcPts val="0"/>
              </a:spcBef>
              <a:buNone/>
            </a:pPr>
            <a:endParaRPr sz="1600" b="1"/>
          </a:p>
        </p:txBody>
      </p:sp>
      <p:pic>
        <p:nvPicPr>
          <p:cNvPr id="106" name="Shape 106"/>
          <p:cNvPicPr preferRelativeResize="0"/>
          <p:nvPr/>
        </p:nvPicPr>
        <p:blipFill rotWithShape="1">
          <a:blip r:embed="rId3">
            <a:alphaModFix/>
          </a:blip>
          <a:srcRect l="10809" t="5244" r="19857" b="3547"/>
          <a:stretch/>
        </p:blipFill>
        <p:spPr>
          <a:xfrm>
            <a:off x="1571624" y="1974499"/>
            <a:ext cx="3962400" cy="3909475"/>
          </a:xfrm>
          <a:prstGeom prst="rect">
            <a:avLst/>
          </a:prstGeom>
          <a:noFill/>
          <a:ln>
            <a:noFill/>
          </a:ln>
        </p:spPr>
      </p:pic>
      <p:pic>
        <p:nvPicPr>
          <p:cNvPr id="107" name="Shape 107"/>
          <p:cNvPicPr preferRelativeResize="0"/>
          <p:nvPr/>
        </p:nvPicPr>
        <p:blipFill>
          <a:blip r:embed="rId4">
            <a:alphaModFix/>
          </a:blip>
          <a:stretch>
            <a:fillRect/>
          </a:stretch>
        </p:blipFill>
        <p:spPr>
          <a:xfrm>
            <a:off x="1571625" y="1891200"/>
            <a:ext cx="4226250" cy="4220949"/>
          </a:xfrm>
          <a:prstGeom prst="rect">
            <a:avLst/>
          </a:prstGeom>
          <a:noFill/>
          <a:ln>
            <a:noFill/>
          </a:ln>
        </p:spPr>
      </p:pic>
      <p:sp>
        <p:nvSpPr>
          <p:cNvPr id="3" name="TextBox 2"/>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idx="4294967295"/>
          </p:nvPr>
        </p:nvSpPr>
        <p:spPr>
          <a:xfrm>
            <a:off x="1285475" y="803575"/>
            <a:ext cx="7275300" cy="1237200"/>
          </a:xfrm>
          <a:prstGeom prst="rect">
            <a:avLst/>
          </a:prstGeom>
        </p:spPr>
        <p:txBody>
          <a:bodyPr lIns="91425" tIns="91425" rIns="91425" bIns="91425" anchor="t" anchorCtr="0">
            <a:noAutofit/>
          </a:bodyPr>
          <a:lstStyle/>
          <a:p>
            <a:pPr lvl="0" algn="ctr" rtl="0">
              <a:spcBef>
                <a:spcPts val="0"/>
              </a:spcBef>
              <a:buNone/>
            </a:pPr>
            <a:r>
              <a:rPr lang="en" sz="4800" b="1">
                <a:solidFill>
                  <a:srgbClr val="D9D9D9"/>
                </a:solidFill>
              </a:rPr>
              <a:t>Africa</a:t>
            </a:r>
          </a:p>
          <a:p>
            <a:pPr lvl="0" rtl="0">
              <a:spcBef>
                <a:spcPts val="0"/>
              </a:spcBef>
              <a:buNone/>
            </a:pPr>
            <a:endParaRPr sz="2400" b="1">
              <a:solidFill>
                <a:srgbClr val="D9D9D9"/>
              </a:solidFill>
            </a:endParaRPr>
          </a:p>
        </p:txBody>
      </p:sp>
      <p:sp>
        <p:nvSpPr>
          <p:cNvPr id="113" name="Shape 113"/>
          <p:cNvSpPr txBox="1">
            <a:spLocks noGrp="1"/>
          </p:cNvSpPr>
          <p:nvPr>
            <p:ph type="subTitle" idx="4294967295"/>
          </p:nvPr>
        </p:nvSpPr>
        <p:spPr>
          <a:xfrm>
            <a:off x="1492125" y="1895000"/>
            <a:ext cx="2968500" cy="3909600"/>
          </a:xfrm>
          <a:prstGeom prst="rect">
            <a:avLst/>
          </a:prstGeom>
        </p:spPr>
        <p:txBody>
          <a:bodyPr lIns="91425" tIns="91425" rIns="91425" bIns="91425" anchor="t" anchorCtr="0">
            <a:noAutofit/>
          </a:bodyPr>
          <a:lstStyle/>
          <a:p>
            <a:pPr lvl="0" rtl="0">
              <a:spcBef>
                <a:spcPts val="0"/>
              </a:spcBef>
              <a:buNone/>
            </a:pPr>
            <a:endParaRPr sz="2400"/>
          </a:p>
          <a:p>
            <a:pPr lvl="0" rtl="0">
              <a:spcBef>
                <a:spcPts val="0"/>
              </a:spcBef>
              <a:buNone/>
            </a:pPr>
            <a:endParaRPr sz="2400"/>
          </a:p>
          <a:p>
            <a:pPr lvl="0" rtl="0">
              <a:spcBef>
                <a:spcPts val="0"/>
              </a:spcBef>
              <a:buNone/>
            </a:pPr>
            <a:r>
              <a:rPr lang="en" sz="2400"/>
              <a:t>Does anyone know any other countries in Africa?</a:t>
            </a:r>
          </a:p>
          <a:p>
            <a:pPr lvl="0" rtl="0">
              <a:spcBef>
                <a:spcPts val="0"/>
              </a:spcBef>
              <a:buNone/>
            </a:pPr>
            <a:endParaRPr sz="1600" b="1"/>
          </a:p>
        </p:txBody>
      </p:sp>
      <p:pic>
        <p:nvPicPr>
          <p:cNvPr id="114" name="Shape 114"/>
          <p:cNvPicPr preferRelativeResize="0"/>
          <p:nvPr/>
        </p:nvPicPr>
        <p:blipFill>
          <a:blip r:embed="rId3">
            <a:alphaModFix/>
          </a:blip>
          <a:stretch>
            <a:fillRect/>
          </a:stretch>
        </p:blipFill>
        <p:spPr>
          <a:xfrm>
            <a:off x="4334525" y="1895000"/>
            <a:ext cx="4226250" cy="4220949"/>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idx="4294967295"/>
          </p:nvPr>
        </p:nvSpPr>
        <p:spPr>
          <a:xfrm>
            <a:off x="1285475" y="803575"/>
            <a:ext cx="7275300" cy="1237200"/>
          </a:xfrm>
          <a:prstGeom prst="rect">
            <a:avLst/>
          </a:prstGeom>
        </p:spPr>
        <p:txBody>
          <a:bodyPr lIns="91425" tIns="91425" rIns="91425" bIns="91425" anchor="t" anchorCtr="0">
            <a:noAutofit/>
          </a:bodyPr>
          <a:lstStyle/>
          <a:p>
            <a:pPr lvl="0" rtl="0">
              <a:spcBef>
                <a:spcPts val="0"/>
              </a:spcBef>
              <a:buNone/>
            </a:pPr>
            <a:r>
              <a:rPr lang="en" sz="4800" b="1">
                <a:solidFill>
                  <a:srgbClr val="D9D9D9"/>
                </a:solidFill>
              </a:rPr>
              <a:t>Many Uses of Adinkra</a:t>
            </a:r>
          </a:p>
          <a:p>
            <a:pPr lvl="0">
              <a:spcBef>
                <a:spcPts val="0"/>
              </a:spcBef>
              <a:buNone/>
            </a:pPr>
            <a:endParaRPr sz="2400" b="1">
              <a:solidFill>
                <a:srgbClr val="D9D9D9"/>
              </a:solidFill>
            </a:endParaRPr>
          </a:p>
        </p:txBody>
      </p:sp>
      <p:sp>
        <p:nvSpPr>
          <p:cNvPr id="120" name="Shape 120"/>
          <p:cNvSpPr txBox="1">
            <a:spLocks noGrp="1"/>
          </p:cNvSpPr>
          <p:nvPr>
            <p:ph type="subTitle" idx="4294967295"/>
          </p:nvPr>
        </p:nvSpPr>
        <p:spPr>
          <a:xfrm>
            <a:off x="1496491" y="1875017"/>
            <a:ext cx="3555600" cy="3061200"/>
          </a:xfrm>
          <a:prstGeom prst="rect">
            <a:avLst/>
          </a:prstGeom>
        </p:spPr>
        <p:txBody>
          <a:bodyPr lIns="91425" tIns="91425" rIns="91425" bIns="91425" anchor="t" anchorCtr="0">
            <a:noAutofit/>
          </a:bodyPr>
          <a:lstStyle/>
          <a:p>
            <a:pPr lvl="0">
              <a:spcBef>
                <a:spcPts val="0"/>
              </a:spcBef>
              <a:buNone/>
            </a:pPr>
            <a:r>
              <a:rPr lang="en" sz="2400" dirty="0"/>
              <a:t>In Clothing:</a:t>
            </a:r>
          </a:p>
          <a:p>
            <a:pPr marL="457200" lvl="0" indent="-381000" rtl="0">
              <a:spcBef>
                <a:spcPts val="0"/>
              </a:spcBef>
              <a:buSzPct val="100000"/>
            </a:pPr>
            <a:r>
              <a:rPr lang="en" sz="2400" dirty="0"/>
              <a:t>Weddings</a:t>
            </a:r>
          </a:p>
          <a:p>
            <a:pPr marL="457200" lvl="0" indent="-381000" rtl="0">
              <a:spcBef>
                <a:spcPts val="0"/>
              </a:spcBef>
              <a:buSzPct val="100000"/>
            </a:pPr>
            <a:r>
              <a:rPr lang="en" sz="2400" dirty="0"/>
              <a:t>Naming Ceremonies</a:t>
            </a:r>
          </a:p>
          <a:p>
            <a:pPr marL="457200" lvl="0" indent="-381000">
              <a:spcBef>
                <a:spcPts val="0"/>
              </a:spcBef>
              <a:buSzPct val="100000"/>
            </a:pPr>
            <a:r>
              <a:rPr lang="en" sz="2400" dirty="0"/>
              <a:t>Initiation Rites</a:t>
            </a:r>
          </a:p>
          <a:p>
            <a:pPr lvl="0" rtl="0">
              <a:spcBef>
                <a:spcPts val="0"/>
              </a:spcBef>
              <a:buNone/>
            </a:pPr>
            <a:endParaRPr sz="1600" dirty="0"/>
          </a:p>
          <a:p>
            <a:pPr lvl="0" rtl="0">
              <a:spcBef>
                <a:spcPts val="0"/>
              </a:spcBef>
              <a:buNone/>
            </a:pPr>
            <a:endParaRPr sz="1600" dirty="0"/>
          </a:p>
          <a:p>
            <a:pPr lvl="0">
              <a:spcBef>
                <a:spcPts val="0"/>
              </a:spcBef>
              <a:buNone/>
            </a:pPr>
            <a:endParaRPr sz="1600" b="1" dirty="0"/>
          </a:p>
        </p:txBody>
      </p:sp>
      <p:pic>
        <p:nvPicPr>
          <p:cNvPr id="121" name="Shape 121"/>
          <p:cNvPicPr preferRelativeResize="0"/>
          <p:nvPr/>
        </p:nvPicPr>
        <p:blipFill>
          <a:blip r:embed="rId3">
            <a:alphaModFix/>
          </a:blip>
          <a:stretch>
            <a:fillRect/>
          </a:stretch>
        </p:blipFill>
        <p:spPr>
          <a:xfrm>
            <a:off x="2931215" y="3946305"/>
            <a:ext cx="3045521" cy="1979825"/>
          </a:xfrm>
          <a:prstGeom prst="rect">
            <a:avLst/>
          </a:prstGeom>
          <a:noFill/>
          <a:ln>
            <a:noFill/>
          </a:ln>
        </p:spPr>
      </p:pic>
      <p:pic>
        <p:nvPicPr>
          <p:cNvPr id="122" name="Shape 122"/>
          <p:cNvPicPr preferRelativeResize="0"/>
          <p:nvPr/>
        </p:nvPicPr>
        <p:blipFill>
          <a:blip r:embed="rId4">
            <a:alphaModFix/>
          </a:blip>
          <a:stretch>
            <a:fillRect/>
          </a:stretch>
        </p:blipFill>
        <p:spPr>
          <a:xfrm>
            <a:off x="4453975" y="1906350"/>
            <a:ext cx="2547599" cy="1910700"/>
          </a:xfrm>
          <a:prstGeom prst="rect">
            <a:avLst/>
          </a:prstGeom>
          <a:noFill/>
          <a:ln>
            <a:noFill/>
          </a:ln>
        </p:spPr>
      </p:pic>
      <p:pic>
        <p:nvPicPr>
          <p:cNvPr id="123" name="Shape 123"/>
          <p:cNvPicPr preferRelativeResize="0"/>
          <p:nvPr/>
        </p:nvPicPr>
        <p:blipFill>
          <a:blip r:embed="rId5">
            <a:alphaModFix/>
          </a:blip>
          <a:stretch>
            <a:fillRect/>
          </a:stretch>
        </p:blipFill>
        <p:spPr>
          <a:xfrm>
            <a:off x="6116100" y="2930925"/>
            <a:ext cx="2247900" cy="3000375"/>
          </a:xfrm>
          <a:prstGeom prst="rect">
            <a:avLst/>
          </a:prstGeom>
          <a:noFill/>
          <a:ln>
            <a:noFill/>
          </a:ln>
        </p:spPr>
      </p:pic>
      <p:sp>
        <p:nvSpPr>
          <p:cNvPr id="7" name="TextBox 6"/>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379650" y="706800"/>
            <a:ext cx="6725400" cy="1062300"/>
          </a:xfrm>
          <a:prstGeom prst="rect">
            <a:avLst/>
          </a:prstGeom>
        </p:spPr>
        <p:txBody>
          <a:bodyPr lIns="91425" tIns="91425" rIns="91425" bIns="91425" anchor="ctr" anchorCtr="0">
            <a:noAutofit/>
          </a:bodyPr>
          <a:lstStyle/>
          <a:p>
            <a:pPr lvl="0" algn="ctr" rtl="0">
              <a:spcBef>
                <a:spcPts val="0"/>
              </a:spcBef>
              <a:buNone/>
            </a:pPr>
            <a:r>
              <a:rPr lang="en" sz="4800" b="1">
                <a:solidFill>
                  <a:srgbClr val="D9D9D9"/>
                </a:solidFill>
              </a:rPr>
              <a:t>Love and Affection</a:t>
            </a:r>
          </a:p>
          <a:p>
            <a:pPr lvl="0" algn="ctr" rtl="0">
              <a:spcBef>
                <a:spcPts val="0"/>
              </a:spcBef>
              <a:buNone/>
            </a:pPr>
            <a:r>
              <a:rPr lang="en" b="1"/>
              <a:t>MAH-KO-MAH MOO TOH-FAY</a:t>
            </a:r>
          </a:p>
        </p:txBody>
      </p:sp>
      <p:sp>
        <p:nvSpPr>
          <p:cNvPr id="129" name="Shape 129"/>
          <p:cNvSpPr txBox="1">
            <a:spLocks noGrp="1"/>
          </p:cNvSpPr>
          <p:nvPr>
            <p:ph type="body" idx="1"/>
          </p:nvPr>
        </p:nvSpPr>
        <p:spPr>
          <a:xfrm>
            <a:off x="1339124" y="1769200"/>
            <a:ext cx="3132391" cy="4041900"/>
          </a:xfrm>
          <a:prstGeom prst="rect">
            <a:avLst/>
          </a:prstGeom>
        </p:spPr>
        <p:txBody>
          <a:bodyPr lIns="91425" tIns="91425" rIns="91425" bIns="91425" anchor="ctr" anchorCtr="0">
            <a:noAutofit/>
          </a:bodyPr>
          <a:lstStyle/>
          <a:p>
            <a:pPr lvl="0" rtl="0">
              <a:spcBef>
                <a:spcPts val="0"/>
              </a:spcBef>
              <a:buNone/>
            </a:pPr>
            <a:r>
              <a:rPr lang="en" sz="1600" dirty="0"/>
              <a:t>To communicate without words using symbols in cloth</a:t>
            </a:r>
          </a:p>
          <a:p>
            <a:pPr lvl="0" rtl="0">
              <a:spcBef>
                <a:spcPts val="0"/>
              </a:spcBef>
              <a:buNone/>
            </a:pPr>
            <a:endParaRPr sz="1600" dirty="0"/>
          </a:p>
          <a:p>
            <a:pPr marL="457200" lvl="0" indent="-330200" rtl="0">
              <a:spcBef>
                <a:spcPts val="0"/>
              </a:spcBef>
              <a:buSzPct val="100000"/>
            </a:pPr>
            <a:r>
              <a:rPr lang="en" sz="1600" dirty="0"/>
              <a:t>Symbol of </a:t>
            </a:r>
            <a:r>
              <a:rPr lang="en" sz="1600" b="1" dirty="0"/>
              <a:t>LOVE and AFFECTION</a:t>
            </a:r>
          </a:p>
          <a:p>
            <a:pPr lvl="0" rtl="0">
              <a:spcBef>
                <a:spcPts val="0"/>
              </a:spcBef>
              <a:buNone/>
            </a:pPr>
            <a:endParaRPr sz="1600" dirty="0"/>
          </a:p>
          <a:p>
            <a:pPr marL="457200" lvl="0" indent="-330200" rtl="0">
              <a:spcBef>
                <a:spcPts val="0"/>
              </a:spcBef>
              <a:buSzPct val="100000"/>
            </a:pPr>
            <a:r>
              <a:rPr lang="en" sz="1600" dirty="0"/>
              <a:t>From the expression: </a:t>
            </a:r>
            <a:r>
              <a:rPr lang="en" sz="1600" i="1" dirty="0"/>
              <a:t>M’akoma mu t</a:t>
            </a:r>
            <a:r>
              <a:rPr lang="en" sz="1600" i="1" u="sng" dirty="0"/>
              <a:t>o</a:t>
            </a:r>
            <a:r>
              <a:rPr lang="en" sz="1600" i="1" dirty="0"/>
              <a:t>fe</a:t>
            </a:r>
          </a:p>
          <a:p>
            <a:pPr lvl="0" rtl="0">
              <a:spcBef>
                <a:spcPts val="0"/>
              </a:spcBef>
              <a:buNone/>
            </a:pPr>
            <a:endParaRPr sz="1600" dirty="0"/>
          </a:p>
          <a:p>
            <a:pPr marL="457200" lvl="0" indent="-330200" rtl="0">
              <a:spcBef>
                <a:spcPts val="0"/>
              </a:spcBef>
              <a:buSzPct val="100000"/>
            </a:pPr>
            <a:r>
              <a:rPr lang="en" sz="1600" dirty="0"/>
              <a:t>Literal </a:t>
            </a:r>
            <a:r>
              <a:rPr lang="en" sz="1600" dirty="0" smtClean="0"/>
              <a:t>translation:</a:t>
            </a:r>
          </a:p>
          <a:p>
            <a:pPr marL="127000" lvl="0" algn="ctr" rtl="0">
              <a:spcBef>
                <a:spcPts val="0"/>
              </a:spcBef>
              <a:buSzPct val="100000"/>
              <a:buNone/>
            </a:pPr>
            <a:r>
              <a:rPr lang="en" sz="1600" i="1" dirty="0" smtClean="0">
                <a:solidFill>
                  <a:srgbClr val="980000"/>
                </a:solidFill>
              </a:rPr>
              <a:t>My </a:t>
            </a:r>
            <a:r>
              <a:rPr lang="en" sz="1600" i="1" dirty="0">
                <a:solidFill>
                  <a:srgbClr val="980000"/>
                </a:solidFill>
              </a:rPr>
              <a:t>sweetheart</a:t>
            </a:r>
          </a:p>
        </p:txBody>
      </p:sp>
      <p:pic>
        <p:nvPicPr>
          <p:cNvPr id="130" name="Shape 130" descr="Adinkra symbol.jpg"/>
          <p:cNvPicPr preferRelativeResize="0"/>
          <p:nvPr/>
        </p:nvPicPr>
        <p:blipFill rotWithShape="1">
          <a:blip r:embed="rId3">
            <a:alphaModFix/>
          </a:blip>
          <a:srcRect l="19395" r="19401"/>
          <a:stretch/>
        </p:blipFill>
        <p:spPr>
          <a:xfrm>
            <a:off x="4878425" y="2181823"/>
            <a:ext cx="3331849" cy="3629275"/>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idx="4294967295"/>
          </p:nvPr>
        </p:nvSpPr>
        <p:spPr>
          <a:xfrm>
            <a:off x="1162175" y="1736525"/>
            <a:ext cx="3586800" cy="1546500"/>
          </a:xfrm>
          <a:prstGeom prst="rect">
            <a:avLst/>
          </a:prstGeom>
        </p:spPr>
        <p:txBody>
          <a:bodyPr lIns="91425" tIns="91425" rIns="91425" bIns="91425" anchor="ctr" anchorCtr="0">
            <a:noAutofit/>
          </a:bodyPr>
          <a:lstStyle/>
          <a:p>
            <a:pPr lvl="0" algn="ctr" rtl="0">
              <a:spcBef>
                <a:spcPts val="0"/>
              </a:spcBef>
              <a:buNone/>
            </a:pPr>
            <a:r>
              <a:rPr lang="en" sz="6000"/>
              <a:t>African Art</a:t>
            </a:r>
          </a:p>
        </p:txBody>
      </p:sp>
      <p:sp>
        <p:nvSpPr>
          <p:cNvPr id="143" name="Shape 143"/>
          <p:cNvSpPr txBox="1">
            <a:spLocks noGrp="1"/>
          </p:cNvSpPr>
          <p:nvPr>
            <p:ph type="subTitle" idx="4294967295"/>
          </p:nvPr>
        </p:nvSpPr>
        <p:spPr>
          <a:xfrm>
            <a:off x="1280225" y="3702725"/>
            <a:ext cx="3350700" cy="1046400"/>
          </a:xfrm>
          <a:prstGeom prst="rect">
            <a:avLst/>
          </a:prstGeom>
        </p:spPr>
        <p:txBody>
          <a:bodyPr lIns="91425" tIns="91425" rIns="91425" bIns="91425" anchor="t" anchorCtr="0">
            <a:noAutofit/>
          </a:bodyPr>
          <a:lstStyle/>
          <a:p>
            <a:pPr lvl="0" algn="ctr" rtl="0">
              <a:spcBef>
                <a:spcPts val="0"/>
              </a:spcBef>
              <a:buNone/>
            </a:pPr>
            <a:r>
              <a:rPr lang="en" sz="1600" i="1" dirty="0" smtClean="0"/>
              <a:t>Jewelry with Adinkra symbols</a:t>
            </a:r>
            <a:endParaRPr lang="en" sz="1600" i="1" dirty="0"/>
          </a:p>
        </p:txBody>
      </p:sp>
      <p:pic>
        <p:nvPicPr>
          <p:cNvPr id="1026" name="Picture 2" descr="Image result for adinkra symbols jewel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2412"/>
            <a:ext cx="2866771" cy="4057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idx="4294967295"/>
          </p:nvPr>
        </p:nvSpPr>
        <p:spPr>
          <a:xfrm>
            <a:off x="0" y="2111125"/>
            <a:ext cx="3989700" cy="1546500"/>
          </a:xfrm>
          <a:prstGeom prst="rect">
            <a:avLst/>
          </a:prstGeom>
        </p:spPr>
        <p:txBody>
          <a:bodyPr lIns="91425" tIns="91425" rIns="91425" bIns="91425" anchor="ctr" anchorCtr="0">
            <a:noAutofit/>
          </a:bodyPr>
          <a:lstStyle/>
          <a:p>
            <a:pPr lvl="0" algn="ctr" rtl="0">
              <a:spcBef>
                <a:spcPts val="0"/>
              </a:spcBef>
              <a:buNone/>
            </a:pPr>
            <a:r>
              <a:rPr lang="en" sz="4800" b="1">
                <a:solidFill>
                  <a:srgbClr val="FFFFFF"/>
                </a:solidFill>
              </a:rPr>
              <a:t>Adinkra Symbolism</a:t>
            </a:r>
          </a:p>
        </p:txBody>
      </p:sp>
      <p:pic>
        <p:nvPicPr>
          <p:cNvPr id="150" name="Shape 150" descr="Adinkra symbols.jpg"/>
          <p:cNvPicPr preferRelativeResize="0"/>
          <p:nvPr/>
        </p:nvPicPr>
        <p:blipFill>
          <a:blip r:embed="rId3">
            <a:alphaModFix/>
          </a:blip>
          <a:stretch>
            <a:fillRect/>
          </a:stretch>
        </p:blipFill>
        <p:spPr>
          <a:xfrm>
            <a:off x="3989589" y="0"/>
            <a:ext cx="5154406" cy="6858000"/>
          </a:xfrm>
          <a:prstGeom prst="rect">
            <a:avLst/>
          </a:prstGeom>
          <a:noFill/>
          <a:ln>
            <a:noFill/>
          </a:ln>
        </p:spPr>
      </p:pic>
      <p:sp>
        <p:nvSpPr>
          <p:cNvPr id="4" name="TextBox 3"/>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idx="4294967295"/>
          </p:nvPr>
        </p:nvSpPr>
        <p:spPr>
          <a:xfrm>
            <a:off x="1826100" y="1006350"/>
            <a:ext cx="6360300" cy="2394900"/>
          </a:xfrm>
          <a:prstGeom prst="rect">
            <a:avLst/>
          </a:prstGeom>
        </p:spPr>
        <p:txBody>
          <a:bodyPr lIns="91425" tIns="91425" rIns="91425" bIns="91425" anchor="t" anchorCtr="0">
            <a:noAutofit/>
          </a:bodyPr>
          <a:lstStyle/>
          <a:p>
            <a:pPr lvl="0" algn="ctr" rtl="0">
              <a:spcBef>
                <a:spcPts val="0"/>
              </a:spcBef>
              <a:buNone/>
            </a:pPr>
            <a:r>
              <a:rPr lang="en" sz="7200" b="1">
                <a:solidFill>
                  <a:srgbClr val="D9D9D9"/>
                </a:solidFill>
              </a:rPr>
              <a:t>Gye Nyame</a:t>
            </a:r>
          </a:p>
          <a:p>
            <a:pPr lvl="0" algn="ctr" rtl="0">
              <a:spcBef>
                <a:spcPts val="0"/>
              </a:spcBef>
              <a:buNone/>
            </a:pPr>
            <a:r>
              <a:rPr lang="en" sz="2400" b="1">
                <a:solidFill>
                  <a:srgbClr val="434343"/>
                </a:solidFill>
              </a:rPr>
              <a:t>(gee-NAH-may)</a:t>
            </a:r>
          </a:p>
        </p:txBody>
      </p:sp>
      <p:sp>
        <p:nvSpPr>
          <p:cNvPr id="156" name="Shape 156"/>
          <p:cNvSpPr txBox="1">
            <a:spLocks noGrp="1"/>
          </p:cNvSpPr>
          <p:nvPr>
            <p:ph type="subTitle" idx="4294967295"/>
          </p:nvPr>
        </p:nvSpPr>
        <p:spPr>
          <a:xfrm>
            <a:off x="1603075" y="3135450"/>
            <a:ext cx="3290400" cy="2919000"/>
          </a:xfrm>
          <a:prstGeom prst="rect">
            <a:avLst/>
          </a:prstGeom>
        </p:spPr>
        <p:txBody>
          <a:bodyPr lIns="91425" tIns="91425" rIns="91425" bIns="91425" anchor="t" anchorCtr="0">
            <a:noAutofit/>
          </a:bodyPr>
          <a:lstStyle/>
          <a:p>
            <a:pPr marL="457200" lvl="0" indent="-330200" rtl="0">
              <a:spcBef>
                <a:spcPts val="0"/>
              </a:spcBef>
              <a:buSzPct val="100000"/>
            </a:pPr>
            <a:r>
              <a:rPr lang="en" sz="1600"/>
              <a:t>Symbol of the </a:t>
            </a:r>
            <a:r>
              <a:rPr lang="en" sz="1600" b="1"/>
              <a:t>OMNIPOTENCE OF GOD</a:t>
            </a:r>
          </a:p>
          <a:p>
            <a:pPr lvl="0" rtl="0">
              <a:spcBef>
                <a:spcPts val="0"/>
              </a:spcBef>
              <a:buNone/>
            </a:pPr>
            <a:endParaRPr sz="1600"/>
          </a:p>
          <a:p>
            <a:pPr marL="457200" lvl="0" indent="-330200" rtl="0">
              <a:spcBef>
                <a:spcPts val="0"/>
              </a:spcBef>
              <a:buSzPct val="100000"/>
            </a:pPr>
            <a:r>
              <a:rPr lang="en" sz="1600"/>
              <a:t>Proverb: “God is a </a:t>
            </a:r>
            <a:r>
              <a:rPr lang="en" sz="1600" b="1">
                <a:solidFill>
                  <a:schemeClr val="accent6"/>
                </a:solidFill>
              </a:rPr>
              <a:t>Great and All-Knowing Being</a:t>
            </a:r>
            <a:r>
              <a:rPr lang="en" sz="1600"/>
              <a:t>. You are great as a people because His Spirit shines through YOU.”</a:t>
            </a:r>
          </a:p>
          <a:p>
            <a:pPr lvl="0" rtl="0">
              <a:spcBef>
                <a:spcPts val="0"/>
              </a:spcBef>
              <a:buNone/>
            </a:pPr>
            <a:endParaRPr sz="1600" b="1"/>
          </a:p>
        </p:txBody>
      </p:sp>
      <p:pic>
        <p:nvPicPr>
          <p:cNvPr id="157" name="Shape 157"/>
          <p:cNvPicPr preferRelativeResize="0"/>
          <p:nvPr/>
        </p:nvPicPr>
        <p:blipFill>
          <a:blip r:embed="rId3">
            <a:alphaModFix/>
          </a:blip>
          <a:stretch>
            <a:fillRect/>
          </a:stretch>
        </p:blipFill>
        <p:spPr>
          <a:xfrm>
            <a:off x="5197625" y="2934900"/>
            <a:ext cx="2988775" cy="2988775"/>
          </a:xfrm>
          <a:prstGeom prst="rect">
            <a:avLst/>
          </a:prstGeom>
          <a:noFill/>
          <a:ln>
            <a:noFill/>
          </a:ln>
        </p:spPr>
      </p:pic>
      <p:sp>
        <p:nvSpPr>
          <p:cNvPr id="5" name="TextBox 4"/>
          <p:cNvSpPr txBox="1"/>
          <p:nvPr/>
        </p:nvSpPr>
        <p:spPr>
          <a:xfrm>
            <a:off x="0" y="6550223"/>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theme/theme1.xml><?xml version="1.0" encoding="utf-8"?>
<a:theme xmlns:a="http://schemas.openxmlformats.org/drawingml/2006/main" name="Jourdai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1749</Words>
  <Application>Microsoft Office PowerPoint</Application>
  <PresentationFormat>On-screen Show (4:3)</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Impact</vt:lpstr>
      <vt:lpstr>Arvo</vt:lpstr>
      <vt:lpstr>Arial</vt:lpstr>
      <vt:lpstr>Bitter</vt:lpstr>
      <vt:lpstr>Jourdain template</vt:lpstr>
      <vt:lpstr>History of Adinkra Symbols Fathers and Sons Program</vt:lpstr>
      <vt:lpstr>Adinkra Cloth </vt:lpstr>
      <vt:lpstr>Continent of Africa </vt:lpstr>
      <vt:lpstr>Africa </vt:lpstr>
      <vt:lpstr>Many Uses of Adinkra </vt:lpstr>
      <vt:lpstr>Love and Affection MAH-KO-MAH MOO TOH-FAY</vt:lpstr>
      <vt:lpstr>African Art</vt:lpstr>
      <vt:lpstr>Adinkra Symbolism</vt:lpstr>
      <vt:lpstr>Gye Nyame (gee-NAH-may)</vt:lpstr>
      <vt:lpstr>Sankofa (san-KOH-fah)</vt:lpstr>
      <vt:lpstr>Odo Nyera Fie Kwan (oh-doh-nee-AIR-rah   fee  qwahn)</vt:lpstr>
      <vt:lpstr>Dweni Ni Mmen (do-wen-nee-NEE-men)</vt:lpstr>
      <vt:lpstr>Be Proud of You!</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of African Heritage</dc:title>
  <dc:creator>Odom, Raven</dc:creator>
  <cp:lastModifiedBy>School of Public Health</cp:lastModifiedBy>
  <cp:revision>20</cp:revision>
  <dcterms:modified xsi:type="dcterms:W3CDTF">2022-03-24T18:55:01Z</dcterms:modified>
</cp:coreProperties>
</file>